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2" r:id="rId4"/>
    <p:sldId id="257" r:id="rId5"/>
    <p:sldId id="258" r:id="rId6"/>
    <p:sldId id="259" r:id="rId7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/>
    <p:restoredTop sz="93942" autoAdjust="0"/>
  </p:normalViewPr>
  <p:slideViewPr>
    <p:cSldViewPr snapToGrid="0">
      <p:cViewPr varScale="1">
        <p:scale>
          <a:sx n="70" d="100"/>
          <a:sy n="70" d="100"/>
        </p:scale>
        <p:origin x="4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0A596-F968-4FAE-81E0-3919C8EA5FF0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50693-A6E1-4374-A3B2-391F70EB620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802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0A596-F968-4FAE-81E0-3919C8EA5FF0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50693-A6E1-4374-A3B2-391F70EB620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74985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0A596-F968-4FAE-81E0-3919C8EA5FF0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50693-A6E1-4374-A3B2-391F70EB620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9061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0A596-F968-4FAE-81E0-3919C8EA5FF0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50693-A6E1-4374-A3B2-391F70EB620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50423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0A596-F968-4FAE-81E0-3919C8EA5FF0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50693-A6E1-4374-A3B2-391F70EB620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31419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0A596-F968-4FAE-81E0-3919C8EA5FF0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50693-A6E1-4374-A3B2-391F70EB620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75378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0A596-F968-4FAE-81E0-3919C8EA5FF0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50693-A6E1-4374-A3B2-391F70EB620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32915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0A596-F968-4FAE-81E0-3919C8EA5FF0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50693-A6E1-4374-A3B2-391F70EB620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6085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0A596-F968-4FAE-81E0-3919C8EA5FF0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50693-A6E1-4374-A3B2-391F70EB620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9814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0A596-F968-4FAE-81E0-3919C8EA5FF0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50693-A6E1-4374-A3B2-391F70EB620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04506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0A596-F968-4FAE-81E0-3919C8EA5FF0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50693-A6E1-4374-A3B2-391F70EB620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95779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40A596-F968-4FAE-81E0-3919C8EA5FF0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550693-A6E1-4374-A3B2-391F70EB620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63200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it.wikipedia.org/wiki/Leira" TargetMode="External"/><Relationship Id="rId3" Type="http://schemas.openxmlformats.org/officeDocument/2006/relationships/image" Target="../media/image1.jpeg"/><Relationship Id="rId7" Type="http://schemas.openxmlformats.org/officeDocument/2006/relationships/hyperlink" Target="https://it.wikipedia.org/wiki/Polcevera_(torrente)" TargetMode="External"/><Relationship Id="rId2" Type="http://schemas.openxmlformats.org/officeDocument/2006/relationships/hyperlink" Target="http://www.google.it/url?sa=i&amp;rct=j&amp;q=&amp;esrc=s&amp;source=images&amp;cd=&amp;cad=rja&amp;uact=8&amp;ved=2ahUKEwicyZ6TquPeAhUFQBoKHSkZDREQjRx6BAgBEAU&amp;url=http://www.meteoweb.eu/2016/10/alluvione-genova-del-7-ottobre-1970-cantautore-fabrizio-de-andre-ci-scrisse-canzone/759833/&amp;psig=AOvVaw0e6UStop75wvOXYDgVqcho&amp;ust=1542815545175730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it.wikipedia.org/wiki/Bisagno" TargetMode="External"/><Relationship Id="rId5" Type="http://schemas.openxmlformats.org/officeDocument/2006/relationships/hyperlink" Target="https://it.wikipedia.org/wiki/Genova" TargetMode="External"/><Relationship Id="rId4" Type="http://schemas.openxmlformats.org/officeDocument/2006/relationships/hyperlink" Target="https://it.wikipedia.org/wiki/1970" TargetMode="External"/><Relationship Id="rId9" Type="http://schemas.openxmlformats.org/officeDocument/2006/relationships/hyperlink" Target="https://it.wikipedia.org/wiki/Chiaravagna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it.wikipedia.org/wiki/Superficie_terrestre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it.wikipedia.org/wiki/Protezione_Civile" TargetMode="External"/><Relationship Id="rId4" Type="http://schemas.openxmlformats.org/officeDocument/2006/relationships/hyperlink" Target="https://it.wikipedia.org/wiki/Ingegneria_naturalistica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147456" y="346363"/>
            <a:ext cx="8520544" cy="1302328"/>
          </a:xfrm>
        </p:spPr>
        <p:txBody>
          <a:bodyPr>
            <a:normAutofit/>
          </a:bodyPr>
          <a:lstStyle/>
          <a:p>
            <a:r>
              <a:rPr lang="it-IT" b="1" i="1" dirty="0">
                <a:solidFill>
                  <a:srgbClr val="FF0000"/>
                </a:solidFill>
              </a:rPr>
              <a:t>DISSESTI IDROGEOLOGICO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1925782"/>
            <a:ext cx="9144000" cy="2784763"/>
          </a:xfrm>
        </p:spPr>
        <p:txBody>
          <a:bodyPr/>
          <a:lstStyle/>
          <a:p>
            <a:r>
              <a:rPr lang="it-IT" b="1" i="1" dirty="0"/>
              <a:t>Karol Anastasi , Miriam Genovese , Micol De Paola , Luca Sapienza</a:t>
            </a:r>
          </a:p>
        </p:txBody>
      </p:sp>
    </p:spTree>
    <p:extLst>
      <p:ext uri="{BB962C8B-B14F-4D97-AF65-F5344CB8AC3E}">
        <p14:creationId xmlns:p14="http://schemas.microsoft.com/office/powerpoint/2010/main" val="38018471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rc_mi" descr="Risultati immagini per alluvione genova1970 foto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692" y="145030"/>
            <a:ext cx="7455877" cy="57443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ttangolo 2"/>
          <p:cNvSpPr/>
          <p:nvPr/>
        </p:nvSpPr>
        <p:spPr>
          <a:xfrm>
            <a:off x="7807569" y="1724523"/>
            <a:ext cx="438443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Il 7 e l'8 ottobre </a:t>
            </a:r>
            <a:r>
              <a:rPr lang="it-IT" u="sng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 tooltip="1970"/>
              </a:rPr>
              <a:t>1970</a:t>
            </a:r>
            <a:r>
              <a:rPr lang="it-IT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 </a:t>
            </a:r>
            <a:r>
              <a:rPr lang="it-IT" u="sng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 tooltip="Genova"/>
              </a:rPr>
              <a:t>Genova</a:t>
            </a:r>
            <a:r>
              <a:rPr lang="it-IT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straripano in più punti e travolgono varie parti della città i torrenti </a:t>
            </a:r>
            <a:r>
              <a:rPr lang="it-IT" u="sng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 tooltip="Bisagno"/>
              </a:rPr>
              <a:t>Bisagno</a:t>
            </a:r>
            <a:r>
              <a:rPr lang="it-IT" u="sng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u="sng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7" tooltip="Polcevera (torrente)"/>
              </a:rPr>
              <a:t>Polcevera</a:t>
            </a:r>
            <a:r>
              <a:rPr lang="it-IT" u="sng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it-IT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it-IT" u="sng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8" tooltip="Leira"/>
              </a:rPr>
              <a:t>Leira</a:t>
            </a:r>
            <a:r>
              <a:rPr lang="it-IT" u="sng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 </a:t>
            </a:r>
            <a:r>
              <a:rPr lang="it-IT" u="sng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9" tooltip="Chiaravagna"/>
              </a:rPr>
              <a:t>Chiaravagna</a:t>
            </a:r>
            <a:r>
              <a:rPr lang="it-IT" u="sng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it-IT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Cantarena</a:t>
            </a:r>
            <a:r>
              <a:rPr lang="it-IT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. Piogge molto intense e localizzate che sono tipiche della costa ligure, accumularono circa 900 mm d'acqua in 24 ore</a:t>
            </a:r>
            <a:r>
              <a:rPr lang="it-IT" baseline="30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it-IT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più colpita fu </a:t>
            </a:r>
            <a:r>
              <a:rPr lang="it-IT" u="sng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 tooltip="Genova"/>
              </a:rPr>
              <a:t>Genova</a:t>
            </a:r>
            <a:r>
              <a:rPr lang="it-IT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ma gravissimi danni ebbero anche in altri 20 comuni delle province di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95280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isultati immagini per fra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046" y="375138"/>
            <a:ext cx="6025662" cy="6482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tangolo 1"/>
          <p:cNvSpPr/>
          <p:nvPr/>
        </p:nvSpPr>
        <p:spPr>
          <a:xfrm>
            <a:off x="6658708" y="585920"/>
            <a:ext cx="553329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>
                <a:solidFill>
                  <a:srgbClr val="222222"/>
                </a:solidFill>
                <a:latin typeface="Arial" panose="020B0604020202020204" pitchFamily="34" charset="0"/>
              </a:rPr>
              <a:t>Le frane possono dare luogo a profonde trasformazioni della </a:t>
            </a:r>
            <a:r>
              <a:rPr lang="it-IT" dirty="0">
                <a:solidFill>
                  <a:srgbClr val="0B0080"/>
                </a:solidFill>
                <a:latin typeface="Arial" panose="020B0604020202020204" pitchFamily="34" charset="0"/>
                <a:hlinkClick r:id="rId3" tooltip="Superficie terrestre"/>
              </a:rPr>
              <a:t>superficie terrestre</a:t>
            </a:r>
            <a:r>
              <a:rPr lang="it-IT" dirty="0">
                <a:solidFill>
                  <a:srgbClr val="222222"/>
                </a:solidFill>
                <a:latin typeface="Arial" panose="020B0604020202020204" pitchFamily="34" charset="0"/>
              </a:rPr>
              <a:t>, e a causa della loro alta pericolosità, in alcune aree abitate, devono essere oggetto di attenti studi e monitoraggi. Lo scopo dello studio delle frane è quello di essere in grado di prevedere un loro movimento o comunque se non fosse possibile bloccare la caduta del materiale tentare di deviarne o rallentarne la corsa tramite l'utilizzo di particolari strutture di </a:t>
            </a:r>
            <a:r>
              <a:rPr lang="it-IT" dirty="0">
                <a:solidFill>
                  <a:srgbClr val="0B0080"/>
                </a:solidFill>
                <a:latin typeface="Arial" panose="020B0604020202020204" pitchFamily="34" charset="0"/>
                <a:hlinkClick r:id="rId4" tooltip="Ingegneria naturalistica"/>
              </a:rPr>
              <a:t>ingegneria naturalistica</a:t>
            </a:r>
            <a:r>
              <a:rPr lang="it-IT" dirty="0">
                <a:solidFill>
                  <a:srgbClr val="222222"/>
                </a:solidFill>
                <a:latin typeface="Arial" panose="020B0604020202020204" pitchFamily="34" charset="0"/>
              </a:rPr>
              <a:t>, oppure, nei casi "inoperabili", approntare Piani di </a:t>
            </a:r>
            <a:r>
              <a:rPr lang="it-IT" dirty="0">
                <a:solidFill>
                  <a:srgbClr val="0B0080"/>
                </a:solidFill>
                <a:latin typeface="Arial" panose="020B0604020202020204" pitchFamily="34" charset="0"/>
                <a:hlinkClick r:id="rId5" tooltip="Protezione Civile"/>
              </a:rPr>
              <a:t>Protezione Civile</a:t>
            </a:r>
            <a:r>
              <a:rPr lang="it-IT">
                <a:solidFill>
                  <a:srgbClr val="222222"/>
                </a:solidFill>
                <a:latin typeface="Arial" panose="020B0604020202020204" pitchFamily="34" charset="0"/>
              </a:rPr>
              <a:t> 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378602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Risultati immagini per comportamenti da utilizzare prima o dopo del dissesto idrogeologico"/>
          <p:cNvSpPr>
            <a:spLocks noChangeAspect="1" noChangeArrowheads="1"/>
          </p:cNvSpPr>
          <p:nvPr/>
        </p:nvSpPr>
        <p:spPr bwMode="auto">
          <a:xfrm>
            <a:off x="-92620" y="-1960200"/>
            <a:ext cx="11535682" cy="11535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" name="AutoShape 4" descr="Risultati immagini per comportamenti da utilizzare prima o dopo del dissesto idrogeologic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" name="AutoShape 6" descr="Risultati immagini per comportamenti da utilizzare prima o dopo del dissesto idrogeologic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2056" name="Picture 8" descr="&#10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99" y="665376"/>
            <a:ext cx="5865223" cy="5360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tangolo 4"/>
          <p:cNvSpPr/>
          <p:nvPr/>
        </p:nvSpPr>
        <p:spPr>
          <a:xfrm>
            <a:off x="6187440" y="1268332"/>
            <a:ext cx="61626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rgbClr val="404041"/>
                </a:solidFill>
                <a:latin typeface="Arial" panose="020B0604020202020204" pitchFamily="34" charset="0"/>
              </a:rPr>
              <a:t>Prima</a:t>
            </a:r>
            <a:br>
              <a:rPr lang="it-IT" b="1" dirty="0">
                <a:solidFill>
                  <a:srgbClr val="404041"/>
                </a:solidFill>
                <a:latin typeface="Arial" panose="020B0604020202020204" pitchFamily="34" charset="0"/>
              </a:rPr>
            </a:br>
            <a:endParaRPr lang="it-IT" dirty="0">
              <a:solidFill>
                <a:srgbClr val="404041"/>
              </a:solidFill>
              <a:latin typeface="Arial" panose="020B0604020202020204" pitchFamily="34" charset="0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6187440" y="1914663"/>
            <a:ext cx="536321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404041"/>
                </a:solidFill>
                <a:latin typeface="Arial" panose="020B0604020202020204" pitchFamily="34" charset="0"/>
              </a:rPr>
              <a:t>Contatta il tuo Comune per sapere se nel territorio comunale sono presenti aree a rischio di frana;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404041"/>
                </a:solidFill>
                <a:latin typeface="Arial" panose="020B0604020202020204" pitchFamily="34" charset="0"/>
              </a:rPr>
              <a:t>Stando in condizioni di sicurezza, osserva il terreno nelle tue vicinanze per rilevare la presenza di piccole frane o di piccole variazioni del terreno: in alcuni casi, piccole modifiche della morfologia possono essere considerate precursori di eventi franosi;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404041"/>
                </a:solidFill>
                <a:latin typeface="Arial" panose="020B0604020202020204" pitchFamily="34" charset="0"/>
              </a:rPr>
              <a:t>In alcuni casi, prima delle frane sono visibili sulle costruzioni alcune lesioni e fratture alcuni muri tendono a ruotare o traslare;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404041"/>
                </a:solidFill>
                <a:latin typeface="Arial" panose="020B0604020202020204" pitchFamily="34" charset="0"/>
              </a:rPr>
              <a:t>Allontanati dai corsi d’acqua o dai solchi di torrenti nelle quali vi può essere la possibilità di scorrimento di colate rapide di fango.</a:t>
            </a:r>
          </a:p>
          <a:p>
            <a:pPr>
              <a:buFont typeface="Arial" panose="020B0604020202020204" pitchFamily="34" charset="0"/>
              <a:buChar char="•"/>
            </a:pPr>
            <a:endParaRPr lang="it-IT" dirty="0"/>
          </a:p>
        </p:txBody>
      </p:sp>
      <p:sp>
        <p:nvSpPr>
          <p:cNvPr id="8" name="Rettangolo 7"/>
          <p:cNvSpPr/>
          <p:nvPr/>
        </p:nvSpPr>
        <p:spPr>
          <a:xfrm>
            <a:off x="6187440" y="4706545"/>
            <a:ext cx="61626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rgbClr val="404041"/>
                </a:solidFill>
                <a:latin typeface="Arial" panose="020B0604020202020204" pitchFamily="34" charset="0"/>
              </a:rPr>
              <a:t/>
            </a:r>
            <a:br>
              <a:rPr lang="it-IT" b="1" dirty="0">
                <a:solidFill>
                  <a:srgbClr val="404041"/>
                </a:solidFill>
                <a:latin typeface="Arial" panose="020B0604020202020204" pitchFamily="34" charset="0"/>
              </a:rPr>
            </a:br>
            <a:endParaRPr lang="it-IT" dirty="0">
              <a:solidFill>
                <a:srgbClr val="40404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602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isultati immagini per comportamenti da utilizzare prima o dopo del dissesto idrogeologic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66228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tangolo 1"/>
          <p:cNvSpPr/>
          <p:nvPr/>
        </p:nvSpPr>
        <p:spPr>
          <a:xfrm>
            <a:off x="6740435" y="1028343"/>
            <a:ext cx="556913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rgbClr val="404041"/>
                </a:solidFill>
                <a:latin typeface="Arial" panose="020B0604020202020204" pitchFamily="34" charset="0"/>
              </a:rPr>
              <a:t>Durante</a:t>
            </a:r>
            <a:br>
              <a:rPr lang="it-IT" b="1" dirty="0">
                <a:solidFill>
                  <a:srgbClr val="404041"/>
                </a:solidFill>
                <a:latin typeface="Arial" panose="020B0604020202020204" pitchFamily="34" charset="0"/>
              </a:rPr>
            </a:br>
            <a:endParaRPr lang="it-IT" b="1" i="1" dirty="0">
              <a:solidFill>
                <a:srgbClr val="404041"/>
              </a:solidFill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404041"/>
                </a:solidFill>
                <a:latin typeface="Arial" panose="020B0604020202020204" pitchFamily="34" charset="0"/>
              </a:rPr>
              <a:t>Se la frana viene verso di te o se è sotto di te, allontanati il più velocemente possibile, cercando di raggiungere un posto più elevato o stabile;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404041"/>
                </a:solidFill>
                <a:latin typeface="Arial" panose="020B0604020202020204" pitchFamily="34" charset="0"/>
              </a:rPr>
              <a:t>Se non è possibile scappare, rannicchiati il più possibile su te stesso e proteggi la tua testa;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404041"/>
                </a:solidFill>
                <a:latin typeface="Arial" panose="020B0604020202020204" pitchFamily="34" charset="0"/>
              </a:rPr>
              <a:t>Guarda sempre verso la frana facendo attenzione a pietre o ad altri oggetti che, rimbalzando, ti potrebbero colpire;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404041"/>
                </a:solidFill>
                <a:latin typeface="Arial" panose="020B0604020202020204" pitchFamily="34" charset="0"/>
              </a:rPr>
              <a:t>Non soffermarti sotto pali o tralicci: potrebbero crollare o cadere;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404041"/>
                </a:solidFill>
                <a:latin typeface="Arial" panose="020B0604020202020204" pitchFamily="34" charset="0"/>
              </a:rPr>
              <a:t>Non avvicinarti al ciglio di una frana perché è instabile;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404041"/>
                </a:solidFill>
                <a:latin typeface="Arial" panose="020B0604020202020204" pitchFamily="34" charset="0"/>
              </a:rPr>
              <a:t>Se stai percorrendo una strada e ti imbatti in una frana appena caduta, cerca di segnalare il pericolo alle altre automobili che potrebbero sopraggiungere.</a:t>
            </a:r>
            <a:endParaRPr lang="it-IT" dirty="0">
              <a:solidFill>
                <a:srgbClr val="40404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94689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6096000" y="470130"/>
            <a:ext cx="60960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rgbClr val="404041"/>
                </a:solidFill>
                <a:latin typeface="Arial" panose="020B0604020202020204" pitchFamily="34" charset="0"/>
              </a:rPr>
              <a:t>Dopo</a:t>
            </a:r>
            <a:br>
              <a:rPr lang="it-IT" b="1" dirty="0">
                <a:solidFill>
                  <a:srgbClr val="404041"/>
                </a:solidFill>
                <a:latin typeface="Arial" panose="020B0604020202020204" pitchFamily="34" charset="0"/>
              </a:rPr>
            </a:br>
            <a:endParaRPr lang="it-IT" dirty="0">
              <a:solidFill>
                <a:srgbClr val="404041"/>
              </a:solidFill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404041"/>
                </a:solidFill>
                <a:latin typeface="Arial" panose="020B0604020202020204" pitchFamily="34" charset="0"/>
              </a:rPr>
              <a:t>Controlla velocemente  se ci sono feriti o persone intrappolate nell’area in frana, senza entrarvi direttamente. In questo caso, segnala la presenza di queste persone ai soccorritori;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404041"/>
                </a:solidFill>
                <a:latin typeface="Arial" panose="020B0604020202020204" pitchFamily="34" charset="0"/>
              </a:rPr>
              <a:t>Subito dopo allontanati dall’area in frana. Può esservi il rischio di altri movimenti del terreno;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404041"/>
                </a:solidFill>
                <a:latin typeface="Arial" panose="020B0604020202020204" pitchFamily="34" charset="0"/>
              </a:rPr>
              <a:t>Verifica se vi sono persone che necessitano assistenza, in particolar modo bambini, anziani e persone disabili;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404041"/>
                </a:solidFill>
                <a:latin typeface="Arial" panose="020B0604020202020204" pitchFamily="34" charset="0"/>
              </a:rPr>
              <a:t>Le frane possono spesso provocare la rottura di linee elettriche, del gas e dell’acqua, insieme all’interruzione di strade e ferrovie. Segnala eventuali interruzioni alle autorità competenti;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404041"/>
                </a:solidFill>
                <a:latin typeface="Arial" panose="020B0604020202020204" pitchFamily="34" charset="0"/>
              </a:rPr>
              <a:t>Nel caso di perdita di gas da un palazzo, non entrare per chiudere il rubinetto. Verifica se vi è un interruttore generale fuori dall’abitazione ed in questo caso chiudilo. Segnala questa notizia ai Vigili del Fuoco o ad altro personale specializzato.</a:t>
            </a:r>
            <a:endParaRPr lang="it-IT" b="0" i="0" dirty="0">
              <a:solidFill>
                <a:srgbClr val="40404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AutoShape 2" descr="Risultati immagini per comportamenti da utilizzare prima o dopo del dissesto idrogeologic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" name="AutoShape 4" descr="Risultati immagini per comportamenti da utilizzare prima o dopo del dissesto idrogeologico"/>
          <p:cNvSpPr>
            <a:spLocks noChangeAspect="1" noChangeArrowheads="1"/>
          </p:cNvSpPr>
          <p:nvPr/>
        </p:nvSpPr>
        <p:spPr bwMode="auto">
          <a:xfrm>
            <a:off x="307974" y="326571"/>
            <a:ext cx="4864493" cy="5669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5" name="AutoShape 6" descr="Risultati immagini per norcia earthquake 2016"/>
          <p:cNvSpPr>
            <a:spLocks noChangeAspect="1" noChangeArrowheads="1"/>
          </p:cNvSpPr>
          <p:nvPr/>
        </p:nvSpPr>
        <p:spPr bwMode="auto">
          <a:xfrm>
            <a:off x="155575" y="1736767"/>
            <a:ext cx="5981700" cy="4088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6" name="AutoShape 8" descr="Risultati immagini per norcia earthquake 2016"/>
          <p:cNvSpPr>
            <a:spLocks noChangeAspect="1" noChangeArrowheads="1"/>
          </p:cNvSpPr>
          <p:nvPr/>
        </p:nvSpPr>
        <p:spPr bwMode="auto">
          <a:xfrm>
            <a:off x="672073" y="-1523119"/>
            <a:ext cx="5981700" cy="6519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7" name="AutoShape 10" descr="Risultati immagini per norcia earthquake 2016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4108" name="Picture 12" descr="Risultati immagini per norcia earthquake 20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613954"/>
            <a:ext cx="5287282" cy="5395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asellaDiTesto 9"/>
          <p:cNvSpPr txBox="1"/>
          <p:nvPr/>
        </p:nvSpPr>
        <p:spPr>
          <a:xfrm>
            <a:off x="5695405" y="2207623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356553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113</Words>
  <Application>Microsoft Office PowerPoint</Application>
  <PresentationFormat>Widescreen</PresentationFormat>
  <Paragraphs>23</Paragraphs>
  <Slides>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Tema di Office</vt:lpstr>
      <vt:lpstr>DISSESTI IDROGEOLOGICO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DISSESTI IDROGEOLOGICO</dc:title>
  <dc:creator>pc-07</dc:creator>
  <cp:lastModifiedBy>Utente Windows</cp:lastModifiedBy>
  <cp:revision>14</cp:revision>
  <dcterms:created xsi:type="dcterms:W3CDTF">2018-11-21T07:35:06Z</dcterms:created>
  <dcterms:modified xsi:type="dcterms:W3CDTF">2018-11-28T06:11:46Z</dcterms:modified>
</cp:coreProperties>
</file>