
<file path=[Content_Types].xml><?xml version="1.0" encoding="utf-8"?>
<Types xmlns="http://schemas.openxmlformats.org/package/2006/content-types">
  <Default Extension="mp3" ContentType="audio/mpeg"/>
  <Default Extension="png" ContentType="image/png"/>
  <Default Extension="jpeg" ContentType="image/jpeg"/>
  <Default Extension="MOV" ContentType="video/quicktime"/>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78" r:id="rId2"/>
    <p:sldId id="256" r:id="rId3"/>
    <p:sldId id="267" r:id="rId4"/>
    <p:sldId id="257" r:id="rId5"/>
    <p:sldId id="258" r:id="rId6"/>
    <p:sldId id="265" r:id="rId7"/>
    <p:sldId id="268" r:id="rId8"/>
    <p:sldId id="269" r:id="rId9"/>
    <p:sldId id="259" r:id="rId10"/>
    <p:sldId id="260" r:id="rId11"/>
    <p:sldId id="261" r:id="rId12"/>
    <p:sldId id="262" r:id="rId13"/>
    <p:sldId id="263" r:id="rId14"/>
    <p:sldId id="264" r:id="rId15"/>
    <p:sldId id="266" r:id="rId16"/>
    <p:sldId id="270" r:id="rId17"/>
    <p:sldId id="271" r:id="rId18"/>
    <p:sldId id="272" r:id="rId19"/>
    <p:sldId id="273" r:id="rId20"/>
    <p:sldId id="274" r:id="rId21"/>
    <p:sldId id="275" r:id="rId22"/>
    <p:sldId id="276" r:id="rId23"/>
    <p:sldId id="277" r:id="rId2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4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C3B2F55B-5189-4E9E-AA73-6E87E74AB47E}" type="datetimeFigureOut">
              <a:rPr lang="it-IT" smtClean="0"/>
              <a:t>01/09/2016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4F6E5B-0F68-4C8D-8A96-45084CB838DA}" type="slidenum">
              <a:rPr lang="it-IT" smtClean="0"/>
              <a:t>‹N›</a:t>
            </a:fld>
            <a:endParaRPr lang="it-IT"/>
          </a:p>
        </p:txBody>
      </p:sp>
    </p:spTree>
    <p:extLst>
      <p:ext uri="{BB962C8B-B14F-4D97-AF65-F5344CB8AC3E}">
        <p14:creationId xmlns:p14="http://schemas.microsoft.com/office/powerpoint/2010/main" val="529136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3B2F55B-5189-4E9E-AA73-6E87E74AB47E}" type="datetimeFigureOut">
              <a:rPr lang="it-IT" smtClean="0"/>
              <a:t>01/09/2016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4F6E5B-0F68-4C8D-8A96-45084CB838DA}" type="slidenum">
              <a:rPr lang="it-IT" smtClean="0"/>
              <a:t>‹N›</a:t>
            </a:fld>
            <a:endParaRPr lang="it-IT"/>
          </a:p>
        </p:txBody>
      </p:sp>
    </p:spTree>
    <p:extLst>
      <p:ext uri="{BB962C8B-B14F-4D97-AF65-F5344CB8AC3E}">
        <p14:creationId xmlns:p14="http://schemas.microsoft.com/office/powerpoint/2010/main" val="4009316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C3B2F55B-5189-4E9E-AA73-6E87E74AB47E}" type="datetimeFigureOut">
              <a:rPr lang="it-IT" smtClean="0"/>
              <a:t>01/09/2016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4F6E5B-0F68-4C8D-8A96-45084CB838DA}" type="slidenum">
              <a:rPr lang="it-IT" smtClean="0"/>
              <a:t>‹N›</a:t>
            </a:fld>
            <a:endParaRPr lang="it-IT"/>
          </a:p>
        </p:txBody>
      </p:sp>
    </p:spTree>
    <p:extLst>
      <p:ext uri="{BB962C8B-B14F-4D97-AF65-F5344CB8AC3E}">
        <p14:creationId xmlns:p14="http://schemas.microsoft.com/office/powerpoint/2010/main" val="1203284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C3B2F55B-5189-4E9E-AA73-6E87E74AB47E}" type="datetimeFigureOut">
              <a:rPr lang="it-IT" smtClean="0"/>
              <a:t>01/09/2016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24F6E5B-0F68-4C8D-8A96-45084CB838DA}" type="slidenum">
              <a:rPr lang="it-IT" smtClean="0"/>
              <a:t>‹N›</a:t>
            </a:fld>
            <a:endParaRPr lang="it-IT"/>
          </a:p>
        </p:txBody>
      </p:sp>
    </p:spTree>
    <p:extLst>
      <p:ext uri="{BB962C8B-B14F-4D97-AF65-F5344CB8AC3E}">
        <p14:creationId xmlns:p14="http://schemas.microsoft.com/office/powerpoint/2010/main" val="928372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C3B2F55B-5189-4E9E-AA73-6E87E74AB47E}" type="datetimeFigureOut">
              <a:rPr lang="it-IT" smtClean="0"/>
              <a:t>01/09/2016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24F6E5B-0F68-4C8D-8A96-45084CB838DA}" type="slidenum">
              <a:rPr lang="it-IT" smtClean="0"/>
              <a:t>‹N›</a:t>
            </a:fld>
            <a:endParaRPr lang="it-IT"/>
          </a:p>
        </p:txBody>
      </p:sp>
    </p:spTree>
    <p:extLst>
      <p:ext uri="{BB962C8B-B14F-4D97-AF65-F5344CB8AC3E}">
        <p14:creationId xmlns:p14="http://schemas.microsoft.com/office/powerpoint/2010/main" val="3189953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C3B2F55B-5189-4E9E-AA73-6E87E74AB47E}" type="datetimeFigureOut">
              <a:rPr lang="it-IT" smtClean="0"/>
              <a:t>01/09/2016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24F6E5B-0F68-4C8D-8A96-45084CB838DA}" type="slidenum">
              <a:rPr lang="it-IT" smtClean="0"/>
              <a:t>‹N›</a:t>
            </a:fld>
            <a:endParaRPr lang="it-IT"/>
          </a:p>
        </p:txBody>
      </p:sp>
    </p:spTree>
    <p:extLst>
      <p:ext uri="{BB962C8B-B14F-4D97-AF65-F5344CB8AC3E}">
        <p14:creationId xmlns:p14="http://schemas.microsoft.com/office/powerpoint/2010/main" val="2817461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3B2F55B-5189-4E9E-AA73-6E87E74AB47E}" type="datetimeFigureOut">
              <a:rPr lang="it-IT" smtClean="0"/>
              <a:t>01/09/2016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24F6E5B-0F68-4C8D-8A96-45084CB838DA}" type="slidenum">
              <a:rPr lang="it-IT" smtClean="0"/>
              <a:t>‹N›</a:t>
            </a:fld>
            <a:endParaRPr lang="it-IT"/>
          </a:p>
        </p:txBody>
      </p:sp>
    </p:spTree>
    <p:extLst>
      <p:ext uri="{BB962C8B-B14F-4D97-AF65-F5344CB8AC3E}">
        <p14:creationId xmlns:p14="http://schemas.microsoft.com/office/powerpoint/2010/main" val="4243790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C3B2F55B-5189-4E9E-AA73-6E87E74AB47E}" type="datetimeFigureOut">
              <a:rPr lang="it-IT" smtClean="0"/>
              <a:t>01/09/2016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24F6E5B-0F68-4C8D-8A96-45084CB838DA}" type="slidenum">
              <a:rPr lang="it-IT" smtClean="0"/>
              <a:t>‹N›</a:t>
            </a:fld>
            <a:endParaRPr lang="it-IT"/>
          </a:p>
        </p:txBody>
      </p:sp>
    </p:spTree>
    <p:extLst>
      <p:ext uri="{BB962C8B-B14F-4D97-AF65-F5344CB8AC3E}">
        <p14:creationId xmlns:p14="http://schemas.microsoft.com/office/powerpoint/2010/main" val="207104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C3B2F55B-5189-4E9E-AA73-6E87E74AB47E}" type="datetimeFigureOut">
              <a:rPr lang="it-IT" smtClean="0"/>
              <a:t>01/09/2016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24F6E5B-0F68-4C8D-8A96-45084CB838DA}" type="slidenum">
              <a:rPr lang="it-IT" smtClean="0"/>
              <a:t>‹N›</a:t>
            </a:fld>
            <a:endParaRPr lang="it-IT"/>
          </a:p>
        </p:txBody>
      </p:sp>
    </p:spTree>
    <p:extLst>
      <p:ext uri="{BB962C8B-B14F-4D97-AF65-F5344CB8AC3E}">
        <p14:creationId xmlns:p14="http://schemas.microsoft.com/office/powerpoint/2010/main" val="4153187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3B2F55B-5189-4E9E-AA73-6E87E74AB47E}" type="datetimeFigureOut">
              <a:rPr lang="it-IT" smtClean="0"/>
              <a:t>01/09/2016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4F6E5B-0F68-4C8D-8A96-45084CB838DA}" type="slidenum">
              <a:rPr lang="it-IT" smtClean="0"/>
              <a:t>‹N›</a:t>
            </a:fld>
            <a:endParaRPr lang="it-IT"/>
          </a:p>
        </p:txBody>
      </p:sp>
    </p:spTree>
    <p:extLst>
      <p:ext uri="{BB962C8B-B14F-4D97-AF65-F5344CB8AC3E}">
        <p14:creationId xmlns:p14="http://schemas.microsoft.com/office/powerpoint/2010/main" val="2485534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3B2F55B-5189-4E9E-AA73-6E87E74AB47E}" type="datetimeFigureOut">
              <a:rPr lang="it-IT" smtClean="0"/>
              <a:t>01/09/2016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4F6E5B-0F68-4C8D-8A96-45084CB838DA}" type="slidenum">
              <a:rPr lang="it-IT" smtClean="0"/>
              <a:t>‹N›</a:t>
            </a:fld>
            <a:endParaRPr lang="it-IT"/>
          </a:p>
        </p:txBody>
      </p:sp>
    </p:spTree>
    <p:extLst>
      <p:ext uri="{BB962C8B-B14F-4D97-AF65-F5344CB8AC3E}">
        <p14:creationId xmlns:p14="http://schemas.microsoft.com/office/powerpoint/2010/main" val="1866633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B2F55B-5189-4E9E-AA73-6E87E74AB47E}" type="datetimeFigureOut">
              <a:rPr lang="it-IT" smtClean="0"/>
              <a:t>01/09/2016</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F6E5B-0F68-4C8D-8A96-45084CB838DA}" type="slidenum">
              <a:rPr lang="it-IT" smtClean="0"/>
              <a:t>‹N›</a:t>
            </a:fld>
            <a:endParaRPr lang="it-IT"/>
          </a:p>
        </p:txBody>
      </p:sp>
    </p:spTree>
    <p:extLst>
      <p:ext uri="{BB962C8B-B14F-4D97-AF65-F5344CB8AC3E}">
        <p14:creationId xmlns:p14="http://schemas.microsoft.com/office/powerpoint/2010/main" val="32465457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8.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2.MOV"/><Relationship Id="rId1" Type="http://schemas.openxmlformats.org/officeDocument/2006/relationships/video" Target="NULL" TargetMode="Externa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214793"/>
      </p:ext>
    </p:extLst>
  </p:cSld>
  <p:clrMapOvr>
    <a:masterClrMapping/>
  </p:clrMapOvr>
  <mc:AlternateContent xmlns:mc="http://schemas.openxmlformats.org/markup-compatibility/2006">
    <mc:Choice xmlns:p14="http://schemas.microsoft.com/office/powerpoint/2010/main" Requires="p14">
      <p:transition spd="med" p14:dur="700" advClick="0" advTm="2000">
        <p:fade/>
      </p:transition>
    </mc:Choice>
    <mc:Fallback>
      <p:transition spd="med" advClick="0" advTm="2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7000" b="-17000"/>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211419"/>
            <a:ext cx="9144000" cy="2387600"/>
          </a:xfrm>
        </p:spPr>
        <p:txBody>
          <a:bodyPr>
            <a:normAutofit/>
          </a:bodyPr>
          <a:lstStyle/>
          <a:p>
            <a:r>
              <a:rPr lang="it-IT" sz="4800" dirty="0">
                <a:solidFill>
                  <a:srgbClr val="FFFFFF"/>
                </a:solidFill>
              </a:rPr>
              <a:t>Uscita didattica al parco naturalistico </a:t>
            </a:r>
            <a:r>
              <a:rPr lang="it-IT" sz="4800" dirty="0" smtClean="0">
                <a:solidFill>
                  <a:srgbClr val="FFFFFF"/>
                </a:solidFill>
              </a:rPr>
              <a:t>letterario </a:t>
            </a:r>
            <a:br>
              <a:rPr lang="it-IT" sz="4800" dirty="0" smtClean="0">
                <a:solidFill>
                  <a:srgbClr val="FFFFFF"/>
                </a:solidFill>
              </a:rPr>
            </a:br>
            <a:r>
              <a:rPr lang="it-IT" sz="4800" dirty="0" smtClean="0">
                <a:solidFill>
                  <a:srgbClr val="FFFFFF"/>
                </a:solidFill>
              </a:rPr>
              <a:t>‘‘</a:t>
            </a:r>
            <a:r>
              <a:rPr lang="it-IT" sz="4800" i="1" dirty="0" err="1">
                <a:solidFill>
                  <a:srgbClr val="FFFFFF"/>
                </a:solidFill>
              </a:rPr>
              <a:t>Horcynus</a:t>
            </a:r>
            <a:r>
              <a:rPr lang="it-IT" sz="4800" i="1" dirty="0">
                <a:solidFill>
                  <a:srgbClr val="FFFFFF"/>
                </a:solidFill>
              </a:rPr>
              <a:t> Orca</a:t>
            </a:r>
            <a:r>
              <a:rPr lang="it-IT" sz="4800" dirty="0">
                <a:solidFill>
                  <a:srgbClr val="FFFFFF"/>
                </a:solidFill>
              </a:rPr>
              <a:t>’’ di Torre Faro (ME)</a:t>
            </a:r>
          </a:p>
        </p:txBody>
      </p:sp>
      <p:sp>
        <p:nvSpPr>
          <p:cNvPr id="4" name="Sottotitolo 3"/>
          <p:cNvSpPr txBox="1">
            <a:spLocks noGrp="1"/>
          </p:cNvSpPr>
          <p:nvPr>
            <p:ph type="subTitle" idx="1"/>
          </p:nvPr>
        </p:nvSpPr>
        <p:spPr>
          <a:xfrm>
            <a:off x="1524000" y="2899156"/>
            <a:ext cx="9144000" cy="1512209"/>
          </a:xfrm>
          <a:prstGeom prst="rect">
            <a:avLst/>
          </a:prstGeom>
          <a:noFill/>
        </p:spPr>
        <p:txBody>
          <a:bodyPr wrap="square" rtlCol="0">
            <a:spAutoFit/>
          </a:bodyPr>
          <a:lstStyle/>
          <a:p>
            <a:r>
              <a:rPr lang="it-IT" sz="2800" b="1" dirty="0" smtClean="0">
                <a:solidFill>
                  <a:schemeClr val="bg1"/>
                </a:solidFill>
              </a:rPr>
              <a:t>ISTITUTO COMPRENSIVO DI SAPONARA</a:t>
            </a:r>
          </a:p>
          <a:p>
            <a:r>
              <a:rPr lang="it-IT" sz="2800" b="1" dirty="0" smtClean="0">
                <a:solidFill>
                  <a:schemeClr val="bg1"/>
                </a:solidFill>
              </a:rPr>
              <a:t>SCUOLA SECONDARIA DI ROMETTA MAREA</a:t>
            </a:r>
          </a:p>
          <a:p>
            <a:r>
              <a:rPr lang="it-IT" sz="2800" b="1" dirty="0" smtClean="0">
                <a:solidFill>
                  <a:schemeClr val="bg1"/>
                </a:solidFill>
              </a:rPr>
              <a:t>26/05/2016</a:t>
            </a:r>
            <a:endParaRPr lang="it-IT" sz="2800" b="1" dirty="0">
              <a:solidFill>
                <a:schemeClr val="bg1"/>
              </a:solidFill>
            </a:endParaRPr>
          </a:p>
        </p:txBody>
      </p:sp>
      <p:pic>
        <p:nvPicPr>
          <p:cNvPr id="3" name="vitti na crozza (inno sicilian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79236" y="211419"/>
            <a:ext cx="609600" cy="609600"/>
          </a:xfrm>
          <a:prstGeom prst="rect">
            <a:avLst/>
          </a:prstGeom>
        </p:spPr>
      </p:pic>
    </p:spTree>
    <p:extLst>
      <p:ext uri="{BB962C8B-B14F-4D97-AF65-F5344CB8AC3E}">
        <p14:creationId xmlns:p14="http://schemas.microsoft.com/office/powerpoint/2010/main" val="4870781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8000">
        <p15:prstTrans prst="curtains"/>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arn(inVertical)">
                                      <p:cBhvr>
                                        <p:cTn id="13" dur="500"/>
                                        <p:tgtEl>
                                          <p:spTgt spid="4">
                                            <p:txEl>
                                              <p:pRg st="0" end="0"/>
                                            </p:txEl>
                                          </p:spTgt>
                                        </p:tgtEl>
                                      </p:cBhvr>
                                    </p:animEffect>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arn(inVertical)">
                                      <p:cBhvr>
                                        <p:cTn id="17" dur="500"/>
                                        <p:tgtEl>
                                          <p:spTgt spid="4">
                                            <p:txEl>
                                              <p:pRg st="1" end="1"/>
                                            </p:txEl>
                                          </p:spTgt>
                                        </p:tgtEl>
                                      </p:cBhvr>
                                    </p:animEffect>
                                  </p:childTnLst>
                                </p:cTn>
                              </p:par>
                            </p:childTnLst>
                          </p:cTn>
                        </p:par>
                        <p:par>
                          <p:cTn id="18" fill="hold">
                            <p:stCondLst>
                              <p:cond delay="2000"/>
                            </p:stCondLst>
                            <p:childTnLst>
                              <p:par>
                                <p:cTn id="19" presetID="16" presetClass="entr" presetSubtype="21" fill="hold" grpId="0" nodeType="after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barn(inVertical)">
                                      <p:cBhvr>
                                        <p:cTn id="21" dur="500"/>
                                        <p:tgtEl>
                                          <p:spTgt spid="4">
                                            <p:txEl>
                                              <p:pRg st="2" end="2"/>
                                            </p:txEl>
                                          </p:spTgt>
                                        </p:tgtEl>
                                      </p:cBhvr>
                                    </p:animEffect>
                                  </p:childTnLst>
                                </p:cTn>
                              </p:par>
                            </p:childTnLst>
                          </p:cTn>
                        </p:par>
                        <p:par>
                          <p:cTn id="22" fill="hold">
                            <p:stCondLst>
                              <p:cond delay="2500"/>
                            </p:stCondLst>
                            <p:childTnLst>
                              <p:par>
                                <p:cTn id="23" presetID="1" presetClass="mediacall" presetSubtype="0" fill="hold" nodeType="afterEffect">
                                  <p:stCondLst>
                                    <p:cond delay="0"/>
                                  </p:stCondLst>
                                  <p:childTnLst>
                                    <p:cmd type="call" cmd="playFrom(0.0)">
                                      <p:cBhvr>
                                        <p:cTn id="24"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hold" display="0">
                  <p:stCondLst>
                    <p:cond delay="indefinite"/>
                  </p:stCondLst>
                  <p:endCondLst>
                    <p:cond evt="onStopAudio" delay="0">
                      <p:tgtEl>
                        <p:sldTgt/>
                      </p:tgtEl>
                    </p:cond>
                  </p:endCondLst>
                </p:cTn>
                <p:tgtEl>
                  <p:spTgt spid="3"/>
                </p:tgtEl>
              </p:cMediaNode>
            </p:audio>
          </p:childTnLst>
        </p:cTn>
      </p:par>
    </p:tnLst>
    <p:bldLst>
      <p:bldP spid="2" grpId="0"/>
      <p:bldP spid="4"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rot="9555247" flipV="1">
            <a:off x="450166" y="1491378"/>
            <a:ext cx="11353800" cy="3468166"/>
          </a:xfrm>
        </p:spPr>
        <p:txBody>
          <a:bodyPr>
            <a:normAutofit/>
          </a:bodyPr>
          <a:lstStyle/>
          <a:p>
            <a:r>
              <a:rPr lang="it-IT" sz="4000" dirty="0" smtClean="0">
                <a:solidFill>
                  <a:schemeClr val="bg1"/>
                </a:solidFill>
              </a:rPr>
              <a:t>La nostra visita è stata divisa in tre parti, separate da piccole pause che ci hanno permesso di scattare alcune foto, comprare qualche </a:t>
            </a:r>
            <a:r>
              <a:rPr lang="it-IT" sz="4000" dirty="0" err="1" smtClean="0">
                <a:solidFill>
                  <a:schemeClr val="bg1"/>
                </a:solidFill>
              </a:rPr>
              <a:t>gadgets</a:t>
            </a:r>
            <a:r>
              <a:rPr lang="it-IT" sz="4000" dirty="0" smtClean="0">
                <a:solidFill>
                  <a:schemeClr val="bg1"/>
                </a:solidFill>
              </a:rPr>
              <a:t> allo shop e fare merenda.</a:t>
            </a:r>
            <a:endParaRPr lang="it-IT" sz="4000" dirty="0">
              <a:solidFill>
                <a:schemeClr val="bg1"/>
              </a:solidFill>
            </a:endParaRPr>
          </a:p>
        </p:txBody>
      </p:sp>
    </p:spTree>
    <p:extLst>
      <p:ext uri="{BB962C8B-B14F-4D97-AF65-F5344CB8AC3E}">
        <p14:creationId xmlns:p14="http://schemas.microsoft.com/office/powerpoint/2010/main" val="4005237549"/>
      </p:ext>
    </p:extLst>
  </p:cSld>
  <p:clrMapOvr>
    <a:masterClrMapping/>
  </p:clrMapOvr>
  <mc:AlternateContent xmlns:mc="http://schemas.openxmlformats.org/markup-compatibility/2006" xmlns:p14="http://schemas.microsoft.com/office/powerpoint/2010/main">
    <mc:Choice Requires="p14">
      <p:transition spd="slow" p14:dur="800" advClick="0" advTm="5000">
        <p:circle/>
      </p:transition>
    </mc:Choice>
    <mc:Fallback xmlns="">
      <p:transition spd="slow" advClick="0" advTm="5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4" name="Titolo 3"/>
          <p:cNvSpPr>
            <a:spLocks noGrp="1"/>
          </p:cNvSpPr>
          <p:nvPr>
            <p:ph type="title"/>
          </p:nvPr>
        </p:nvSpPr>
        <p:spPr>
          <a:xfrm>
            <a:off x="309490" y="164049"/>
            <a:ext cx="4304713" cy="6520375"/>
          </a:xfrm>
        </p:spPr>
        <p:txBody>
          <a:bodyPr>
            <a:noAutofit/>
          </a:bodyPr>
          <a:lstStyle/>
          <a:p>
            <a:pPr algn="ctr"/>
            <a:r>
              <a:rPr lang="it-IT" sz="2800" dirty="0" smtClean="0"/>
              <a:t>Il Parco </a:t>
            </a:r>
            <a:r>
              <a:rPr lang="it-IT" sz="2800" dirty="0" err="1" smtClean="0"/>
              <a:t>Horcynus</a:t>
            </a:r>
            <a:r>
              <a:rPr lang="it-IT" sz="2800" dirty="0" smtClean="0"/>
              <a:t> Orca coinvolge un sistema complesso di </a:t>
            </a:r>
            <a:r>
              <a:rPr lang="it-IT" sz="2800" dirty="0" err="1" smtClean="0"/>
              <a:t>saperi</a:t>
            </a:r>
            <a:r>
              <a:rPr lang="it-IT" sz="2800" dirty="0" smtClean="0"/>
              <a:t>, che costituiscono la grammatica e la sintassi di questo spazio millenario : ‘‘Scilla e Cariddi’’, come nel romanzo di Stefano D’Arrigo, al quale è dedicato il parco. Attraverso quest’uscita didattica abbiamo avuto l’opportunità di conoscere un lato a noi sconosciuto della </a:t>
            </a:r>
            <a:r>
              <a:rPr lang="it-IT" sz="2800" b="1" dirty="0" smtClean="0"/>
              <a:t>nostra Sicilia </a:t>
            </a:r>
            <a:r>
              <a:rPr lang="it-IT" sz="2800" b="1" dirty="0" err="1" smtClean="0"/>
              <a:t>bedda</a:t>
            </a:r>
            <a:r>
              <a:rPr lang="it-IT" sz="2800" dirty="0" smtClean="0"/>
              <a:t>, e</a:t>
            </a:r>
            <a:r>
              <a:rPr lang="it-IT" sz="2800" b="1" dirty="0" smtClean="0"/>
              <a:t> </a:t>
            </a:r>
            <a:r>
              <a:rPr lang="it-IT" sz="2800" dirty="0" smtClean="0"/>
              <a:t>di approfondire le nostre conoscenze storiche e scientifiche a proposito.</a:t>
            </a:r>
            <a:endParaRPr lang="it-IT" sz="2800" dirty="0"/>
          </a:p>
        </p:txBody>
      </p:sp>
      <p:pic>
        <p:nvPicPr>
          <p:cNvPr id="7" name="Segnaposto immagine 6"/>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2527" r="2527"/>
          <a:stretch>
            <a:fillRect/>
          </a:stretch>
        </p:blipFill>
        <p:spPr/>
      </p:pic>
    </p:spTree>
    <p:extLst>
      <p:ext uri="{BB962C8B-B14F-4D97-AF65-F5344CB8AC3E}">
        <p14:creationId xmlns:p14="http://schemas.microsoft.com/office/powerpoint/2010/main" val="1095826834"/>
      </p:ext>
    </p:extLst>
  </p:cSld>
  <p:clrMapOvr>
    <a:masterClrMapping/>
  </p:clrMapOvr>
  <mc:AlternateContent xmlns:mc="http://schemas.openxmlformats.org/markup-compatibility/2006" xmlns:p14="http://schemas.microsoft.com/office/powerpoint/2010/main">
    <mc:Choice Requires="p14">
      <p:transition spd="slow" p14:dur="800" advClick="0" advTm="15000">
        <p:circle/>
      </p:transition>
    </mc:Choice>
    <mc:Fallback xmlns="">
      <p:transition spd="slow" advClick="0" advTm="15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ircle(in)">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 name="Titolo 6"/>
          <p:cNvSpPr>
            <a:spLocks noGrp="1"/>
          </p:cNvSpPr>
          <p:nvPr>
            <p:ph type="title"/>
          </p:nvPr>
        </p:nvSpPr>
        <p:spPr>
          <a:xfrm>
            <a:off x="333351" y="0"/>
            <a:ext cx="4069837" cy="6907238"/>
          </a:xfrm>
        </p:spPr>
        <p:txBody>
          <a:bodyPr>
            <a:noAutofit/>
          </a:bodyPr>
          <a:lstStyle/>
          <a:p>
            <a:pPr algn="ctr"/>
            <a:r>
              <a:rPr lang="it-IT" sz="2800" dirty="0" smtClean="0"/>
              <a:t>Nella prima parte della nostra visita, abbiamo visitato</a:t>
            </a:r>
            <a:r>
              <a:rPr lang="it-IT" sz="2800" dirty="0"/>
              <a:t> </a:t>
            </a:r>
            <a:r>
              <a:rPr lang="it-IT" sz="2800" dirty="0" smtClean="0"/>
              <a:t>il punto panoramico del parco, che offriva un’ampia visuale dello stretto di Messina, della costa calabra e dei mitici vortici generati dall’incontro delle due correnti, Scendente e Montante, rispettivamente ionica e tirrenica, e da quel punto è stato possibile ammirare la parte di costa siciliana meno distante dalla Calabria, al di sotto della quale si estende la così detta </a:t>
            </a:r>
            <a:r>
              <a:rPr lang="it-IT" sz="2800" b="1" dirty="0" smtClean="0"/>
              <a:t>sella</a:t>
            </a:r>
            <a:r>
              <a:rPr lang="it-IT" sz="2800" dirty="0" smtClean="0"/>
              <a:t>.</a:t>
            </a:r>
            <a:endParaRPr lang="it-IT" sz="2800" dirty="0"/>
          </a:p>
        </p:txBody>
      </p:sp>
      <p:pic>
        <p:nvPicPr>
          <p:cNvPr id="12" name="Segnaposto immagine 11"/>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7120" b="7120"/>
          <a:stretch>
            <a:fillRect/>
          </a:stretch>
        </p:blipFill>
        <p:spPr/>
      </p:pic>
      <p:sp>
        <p:nvSpPr>
          <p:cNvPr id="18" name="Freccia in giù 17"/>
          <p:cNvSpPr/>
          <p:nvPr/>
        </p:nvSpPr>
        <p:spPr>
          <a:xfrm>
            <a:off x="8820444" y="2910766"/>
            <a:ext cx="548640" cy="102694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068910898"/>
      </p:ext>
    </p:extLst>
  </p:cSld>
  <p:clrMapOvr>
    <a:masterClrMapping/>
  </p:clrMapOvr>
  <mc:AlternateContent xmlns:mc="http://schemas.openxmlformats.org/markup-compatibility/2006" xmlns:p14="http://schemas.microsoft.com/office/powerpoint/2010/main">
    <mc:Choice Requires="p14">
      <p:transition spd="slow" p14:dur="800" advClick="0" advTm="15000">
        <p:circle/>
      </p:transition>
    </mc:Choice>
    <mc:Fallback xmlns="">
      <p:transition spd="slow" advClick="0" advTm="15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circle(in)">
                                      <p:cBhvr>
                                        <p:cTn id="11" dur="2000"/>
                                        <p:tgtEl>
                                          <p:spTgt spid="12"/>
                                        </p:tgtEl>
                                      </p:cBhvr>
                                    </p:animEffect>
                                  </p:childTnLst>
                                </p:cTn>
                              </p:par>
                            </p:childTnLst>
                          </p:cTn>
                        </p:par>
                        <p:par>
                          <p:cTn id="12" fill="hold">
                            <p:stCondLst>
                              <p:cond delay="2500"/>
                            </p:stCondLst>
                            <p:childTnLst>
                              <p:par>
                                <p:cTn id="13" presetID="26"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80">
                                          <p:stCondLst>
                                            <p:cond delay="0"/>
                                          </p:stCondLst>
                                        </p:cTn>
                                        <p:tgtEl>
                                          <p:spTgt spid="18"/>
                                        </p:tgtEl>
                                      </p:cBhvr>
                                    </p:animEffect>
                                    <p:anim calcmode="lin" valueType="num">
                                      <p:cBhvr>
                                        <p:cTn id="16"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21" dur="26">
                                          <p:stCondLst>
                                            <p:cond delay="650"/>
                                          </p:stCondLst>
                                        </p:cTn>
                                        <p:tgtEl>
                                          <p:spTgt spid="18"/>
                                        </p:tgtEl>
                                      </p:cBhvr>
                                      <p:to x="100000" y="60000"/>
                                    </p:animScale>
                                    <p:animScale>
                                      <p:cBhvr>
                                        <p:cTn id="22" dur="166" decel="50000">
                                          <p:stCondLst>
                                            <p:cond delay="676"/>
                                          </p:stCondLst>
                                        </p:cTn>
                                        <p:tgtEl>
                                          <p:spTgt spid="18"/>
                                        </p:tgtEl>
                                      </p:cBhvr>
                                      <p:to x="100000" y="100000"/>
                                    </p:animScale>
                                    <p:animScale>
                                      <p:cBhvr>
                                        <p:cTn id="23" dur="26">
                                          <p:stCondLst>
                                            <p:cond delay="1312"/>
                                          </p:stCondLst>
                                        </p:cTn>
                                        <p:tgtEl>
                                          <p:spTgt spid="18"/>
                                        </p:tgtEl>
                                      </p:cBhvr>
                                      <p:to x="100000" y="80000"/>
                                    </p:animScale>
                                    <p:animScale>
                                      <p:cBhvr>
                                        <p:cTn id="24" dur="166" decel="50000">
                                          <p:stCondLst>
                                            <p:cond delay="1338"/>
                                          </p:stCondLst>
                                        </p:cTn>
                                        <p:tgtEl>
                                          <p:spTgt spid="18"/>
                                        </p:tgtEl>
                                      </p:cBhvr>
                                      <p:to x="100000" y="100000"/>
                                    </p:animScale>
                                    <p:animScale>
                                      <p:cBhvr>
                                        <p:cTn id="25" dur="26">
                                          <p:stCondLst>
                                            <p:cond delay="1642"/>
                                          </p:stCondLst>
                                        </p:cTn>
                                        <p:tgtEl>
                                          <p:spTgt spid="18"/>
                                        </p:tgtEl>
                                      </p:cBhvr>
                                      <p:to x="100000" y="90000"/>
                                    </p:animScale>
                                    <p:animScale>
                                      <p:cBhvr>
                                        <p:cTn id="26" dur="166" decel="50000">
                                          <p:stCondLst>
                                            <p:cond delay="1668"/>
                                          </p:stCondLst>
                                        </p:cTn>
                                        <p:tgtEl>
                                          <p:spTgt spid="18"/>
                                        </p:tgtEl>
                                      </p:cBhvr>
                                      <p:to x="100000" y="100000"/>
                                    </p:animScale>
                                    <p:animScale>
                                      <p:cBhvr>
                                        <p:cTn id="27" dur="26">
                                          <p:stCondLst>
                                            <p:cond delay="1808"/>
                                          </p:stCondLst>
                                        </p:cTn>
                                        <p:tgtEl>
                                          <p:spTgt spid="18"/>
                                        </p:tgtEl>
                                      </p:cBhvr>
                                      <p:to x="100000" y="95000"/>
                                    </p:animScale>
                                    <p:animScale>
                                      <p:cBhvr>
                                        <p:cTn id="28" dur="166" decel="50000">
                                          <p:stCondLst>
                                            <p:cond delay="1834"/>
                                          </p:stCondLst>
                                        </p:cTn>
                                        <p:tgtEl>
                                          <p:spTgt spid="1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696036" y="272955"/>
            <a:ext cx="3836837" cy="5993445"/>
          </a:xfrm>
        </p:spPr>
        <p:txBody>
          <a:bodyPr>
            <a:normAutofit fontScale="90000"/>
          </a:bodyPr>
          <a:lstStyle/>
          <a:p>
            <a:pPr algn="ctr"/>
            <a:r>
              <a:rPr lang="it-IT" dirty="0" smtClean="0"/>
              <a:t>Successivamente una delle guide che ci ha accompagnati ha dato la possibilità di approfondire il nostro bagaglio culturale parlandoci delle tecniche utilizzate anticamente per la caccia del pesce spada, mostrandoci anche il </a:t>
            </a:r>
            <a:r>
              <a:rPr lang="it-IT" b="1" dirty="0" err="1" smtClean="0"/>
              <a:t>luntru</a:t>
            </a:r>
            <a:r>
              <a:rPr lang="it-IT" dirty="0" smtClean="0"/>
              <a:t>, tipica imbarcazione utilizzata a tale scopo.</a:t>
            </a:r>
            <a:endParaRPr lang="it-IT" dirty="0"/>
          </a:p>
        </p:txBody>
      </p:sp>
      <p:pic>
        <p:nvPicPr>
          <p:cNvPr id="12" name="Segnaposto immagine 11"/>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20385" b="20385"/>
          <a:stretch>
            <a:fillRect/>
          </a:stretch>
        </p:blipFill>
        <p:spPr/>
      </p:pic>
    </p:spTree>
    <p:extLst>
      <p:ext uri="{BB962C8B-B14F-4D97-AF65-F5344CB8AC3E}">
        <p14:creationId xmlns:p14="http://schemas.microsoft.com/office/powerpoint/2010/main" val="4052166964"/>
      </p:ext>
    </p:extLst>
  </p:cSld>
  <p:clrMapOvr>
    <a:masterClrMapping/>
  </p:clrMapOvr>
  <mc:AlternateContent xmlns:mc="http://schemas.openxmlformats.org/markup-compatibility/2006" xmlns:p14="http://schemas.microsoft.com/office/powerpoint/2010/main">
    <mc:Choice Requires="p14">
      <p:transition spd="slow" p14:dur="800" advClick="0" advTm="10000">
        <p:circle/>
      </p:transition>
    </mc:Choice>
    <mc:Fallback xmlns="">
      <p:transition spd="slow" advClick="0" advTm="10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circle(in)">
                                      <p:cBhvr>
                                        <p:cTn id="1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duotone>
              <a:schemeClr val="accent1">
                <a:shade val="45000"/>
                <a:satMod val="135000"/>
              </a:schemeClr>
              <a:prstClr val="white"/>
            </a:duotone>
          </a:blip>
          <a:tile tx="0" ty="0" sx="100000" sy="100000" flip="none" algn="tl"/>
        </a:blipFill>
        <a:effectLst/>
      </p:bgPr>
    </p:bg>
    <p:spTree>
      <p:nvGrpSpPr>
        <p:cNvPr id="1" name=""/>
        <p:cNvGrpSpPr/>
        <p:nvPr/>
      </p:nvGrpSpPr>
      <p:grpSpPr>
        <a:xfrm>
          <a:off x="0" y="0"/>
          <a:ext cx="0" cy="0"/>
          <a:chOff x="0" y="0"/>
          <a:chExt cx="0" cy="0"/>
        </a:xfrm>
      </p:grpSpPr>
      <p:sp>
        <p:nvSpPr>
          <p:cNvPr id="5" name="Titolo 4"/>
          <p:cNvSpPr>
            <a:spLocks noGrp="1"/>
          </p:cNvSpPr>
          <p:nvPr>
            <p:ph type="title"/>
          </p:nvPr>
        </p:nvSpPr>
        <p:spPr>
          <a:xfrm>
            <a:off x="908539" y="322923"/>
            <a:ext cx="10515600" cy="6331097"/>
          </a:xfrm>
        </p:spPr>
        <p:txBody>
          <a:bodyPr>
            <a:normAutofit fontScale="90000"/>
          </a:bodyPr>
          <a:lstStyle/>
          <a:p>
            <a:pPr algn="ctr"/>
            <a:r>
              <a:rPr lang="it-IT" b="1" dirty="0" smtClean="0"/>
              <a:t>La caccia del pesce spada:</a:t>
            </a:r>
            <a:br>
              <a:rPr lang="it-IT" b="1" dirty="0" smtClean="0"/>
            </a:br>
            <a:r>
              <a:rPr lang="it-IT" sz="2800" dirty="0" smtClean="0"/>
              <a:t>In antichità le popolazioni vivevano in grandi gruppi, le comunità, caratterizzate da diversi usi e costumi, ma in comune avevano la tradizione della </a:t>
            </a:r>
            <a:r>
              <a:rPr lang="it-IT" sz="2800" b="1" dirty="0" smtClean="0"/>
              <a:t>caccia del pesce-spada</a:t>
            </a:r>
            <a:r>
              <a:rPr lang="it-IT" sz="2800" dirty="0" smtClean="0"/>
              <a:t>. Esse vivevano in povertà e praticavano tutte la stessa attività, l’unica che garantiva cibo e benessere a tutte le famiglie, la pesca. Durante il periodo dell’accoppiamento, il nostro stretto è colmo di pesce-spada, motivo per cui era ed è il pesce più gettonato, che al tempo era l’unico che potesse bastare per sfamare intere comunità. Proprio per questo motivo la caccia al pesce-spada era così importante, a tal punto che venne in suo onore istituito un rito. Questo consisteva nella caccia del pesce, che una volta avvistato veniva inseguito ed arpionato. ATTENZIONE!! Veniva sempre arpionata prima la femmina, che durante il periodo dell’accoppiamento rilasciava un forte odore che i pescatori utilizzavano come esca per fare avvicinare il maschio ed ucciderlo. In seguito il pescatore tracciava una croce sulla pelle del pesce con quattro dita, gesto con il quale ringraziava il dio del mare, per aver garantito la sopravvivenza della comunità. Una volta ringraziato il dio del mare, l’equipaggio tornava dopo un lungo e faticoso inseguimento, al villaggio, dove veniva organizzata una grande festa.</a:t>
            </a:r>
            <a:endParaRPr lang="it-IT" b="1" dirty="0"/>
          </a:p>
        </p:txBody>
      </p:sp>
    </p:spTree>
    <p:extLst>
      <p:ext uri="{BB962C8B-B14F-4D97-AF65-F5344CB8AC3E}">
        <p14:creationId xmlns:p14="http://schemas.microsoft.com/office/powerpoint/2010/main" val="30547706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1000">
        <p15:prstTrans prst="peelOff"/>
      </p:transition>
    </mc:Choice>
    <mc:Fallback xmlns="">
      <p:transition spd="slow" advClick="0" advTm="4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0" y="42203"/>
            <a:ext cx="4505935" cy="6858000"/>
          </a:xfrm>
        </p:spPr>
        <p:txBody>
          <a:bodyPr>
            <a:noAutofit/>
          </a:bodyPr>
          <a:lstStyle/>
          <a:p>
            <a:pPr algn="ctr"/>
            <a:r>
              <a:rPr lang="it-IT" sz="2800" dirty="0" smtClean="0"/>
              <a:t>La terza parte della nostra visita ha avuto luogo all’interno del </a:t>
            </a:r>
            <a:r>
              <a:rPr lang="it-IT" sz="2800" b="1" dirty="0" smtClean="0"/>
              <a:t>complesso monumentale </a:t>
            </a:r>
            <a:r>
              <a:rPr lang="it-IT" sz="2800" dirty="0" smtClean="0"/>
              <a:t>o </a:t>
            </a:r>
            <a:r>
              <a:rPr lang="it-IT" sz="2800" b="1" dirty="0" smtClean="0"/>
              <a:t>torre degli inglesi</a:t>
            </a:r>
            <a:r>
              <a:rPr lang="it-IT" sz="2800" dirty="0" smtClean="0"/>
              <a:t>, una torre d’avvistamento fortificata in seguito dagli inglesi che esisteva sin dal medioevo. Questa era una torre molto importante, perché grazie alla sua strategica posizione garantiva l’avvistamento di ipotetiche navi nemiche, così che la vedetta potesse in fretta avvisare dell’arrivo dei nemici e mettere in salvo la popolazione.</a:t>
            </a:r>
            <a:endParaRPr lang="it-IT" sz="2800" dirty="0"/>
          </a:p>
        </p:txBody>
      </p:sp>
      <p:pic>
        <p:nvPicPr>
          <p:cNvPr id="5" name="Segnaposto contenuto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4621387" y="501941"/>
            <a:ext cx="4316097" cy="3655218"/>
          </a:xfrm>
        </p:spPr>
      </p:pic>
      <p:pic>
        <p:nvPicPr>
          <p:cNvPr id="6" name="Immagine 5"/>
          <p:cNvPicPr>
            <a:picLocks noChangeAspect="1"/>
          </p:cNvPicPr>
          <p:nvPr/>
        </p:nvPicPr>
        <p:blipFill rotWithShape="1">
          <a:blip r:embed="rId3" cstate="print">
            <a:extLst>
              <a:ext uri="{28A0092B-C50C-407E-A947-70E740481C1C}">
                <a14:useLocalDpi xmlns:a14="http://schemas.microsoft.com/office/drawing/2010/main" val="0"/>
              </a:ext>
            </a:extLst>
          </a:blip>
          <a:srcRect l="35077" t="2501" r="29846" b="10525"/>
          <a:stretch/>
        </p:blipFill>
        <p:spPr>
          <a:xfrm rot="5400000">
            <a:off x="8503920" y="3059725"/>
            <a:ext cx="2405578" cy="4473527"/>
          </a:xfrm>
          <a:prstGeom prst="rect">
            <a:avLst/>
          </a:prstGeom>
        </p:spPr>
      </p:pic>
      <p:pic>
        <p:nvPicPr>
          <p:cNvPr id="7" name="Immagine 6"/>
          <p:cNvPicPr>
            <a:picLocks noChangeAspect="1"/>
          </p:cNvPicPr>
          <p:nvPr/>
        </p:nvPicPr>
        <p:blipFill rotWithShape="1">
          <a:blip r:embed="rId4" cstate="print">
            <a:extLst>
              <a:ext uri="{28A0092B-C50C-407E-A947-70E740481C1C}">
                <a14:useLocalDpi xmlns:a14="http://schemas.microsoft.com/office/drawing/2010/main" val="0"/>
              </a:ext>
            </a:extLst>
          </a:blip>
          <a:srcRect l="-474"/>
          <a:stretch/>
        </p:blipFill>
        <p:spPr>
          <a:xfrm>
            <a:off x="8745415" y="654262"/>
            <a:ext cx="3446585" cy="2644612"/>
          </a:xfrm>
          <a:prstGeom prst="rect">
            <a:avLst/>
          </a:prstGeom>
        </p:spPr>
      </p:pic>
    </p:spTree>
    <p:extLst>
      <p:ext uri="{BB962C8B-B14F-4D97-AF65-F5344CB8AC3E}">
        <p14:creationId xmlns:p14="http://schemas.microsoft.com/office/powerpoint/2010/main" val="3673158328"/>
      </p:ext>
    </p:extLst>
  </p:cSld>
  <p:clrMapOvr>
    <a:masterClrMapping/>
  </p:clrMapOvr>
  <mc:AlternateContent xmlns:mc="http://schemas.openxmlformats.org/markup-compatibility/2006" xmlns:p14="http://schemas.microsoft.com/office/powerpoint/2010/main">
    <mc:Choice Requires="p14">
      <p:transition spd="slow" p14:dur="800" advClick="0" advTm="16000">
        <p:circle/>
      </p:transition>
    </mc:Choice>
    <mc:Fallback xmlns="">
      <p:transition spd="slow" advClick="0" advTm="16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ircle(in)">
                                      <p:cBhvr>
                                        <p:cTn id="11" dur="2000"/>
                                        <p:tgtEl>
                                          <p:spTgt spid="5"/>
                                        </p:tgtEl>
                                      </p:cBhvr>
                                    </p:animEffect>
                                  </p:childTnLst>
                                </p:cTn>
                              </p:par>
                            </p:childTnLst>
                          </p:cTn>
                        </p:par>
                        <p:par>
                          <p:cTn id="12" fill="hold">
                            <p:stCondLst>
                              <p:cond delay="2500"/>
                            </p:stCondLst>
                            <p:childTnLst>
                              <p:par>
                                <p:cTn id="13" presetID="6"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ircle(in)">
                                      <p:cBhvr>
                                        <p:cTn id="15" dur="2000"/>
                                        <p:tgtEl>
                                          <p:spTgt spid="7"/>
                                        </p:tgtEl>
                                      </p:cBhvr>
                                    </p:animEffect>
                                  </p:childTnLst>
                                </p:cTn>
                              </p:par>
                            </p:childTnLst>
                          </p:cTn>
                        </p:par>
                        <p:par>
                          <p:cTn id="16" fill="hold">
                            <p:stCondLst>
                              <p:cond delay="4500"/>
                            </p:stCondLst>
                            <p:childTnLst>
                              <p:par>
                                <p:cTn id="17" presetID="6"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in)">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810064" y="351057"/>
            <a:ext cx="10444089" cy="1885706"/>
          </a:xfrm>
        </p:spPr>
        <p:txBody>
          <a:bodyPr>
            <a:noAutofit/>
          </a:bodyPr>
          <a:lstStyle/>
          <a:p>
            <a:pPr algn="just"/>
            <a:r>
              <a:rPr lang="it-IT" sz="2800" dirty="0" smtClean="0"/>
              <a:t>La biologa marina che ci ha guidati nella prima parte della nostra visita, ha fornito numerose informazioni riguardanti le caratteristiche dei fondali marini dello stretto di Messina, nei quali sono presenti diversi tipi di pesci, che abbiamo avuto modo di osservare una volta entrati nel complesso monumentale del parco, durante l’ultima parte del nostro percorso.</a:t>
            </a:r>
            <a:endParaRPr lang="it-IT" sz="2800" dirty="0"/>
          </a:p>
        </p:txBody>
      </p:sp>
      <p:pic>
        <p:nvPicPr>
          <p:cNvPr id="3" name="Immagine 2"/>
          <p:cNvPicPr>
            <a:picLocks noChangeAspect="1"/>
          </p:cNvPicPr>
          <p:nvPr/>
        </p:nvPicPr>
        <p:blipFill rotWithShape="1">
          <a:blip r:embed="rId2" cstate="print">
            <a:extLst>
              <a:ext uri="{28A0092B-C50C-407E-A947-70E740481C1C}">
                <a14:useLocalDpi xmlns:a14="http://schemas.microsoft.com/office/drawing/2010/main" val="0"/>
              </a:ext>
            </a:extLst>
          </a:blip>
          <a:srcRect l="12167" t="20183" r="14462" b="12646"/>
          <a:stretch/>
        </p:blipFill>
        <p:spPr>
          <a:xfrm>
            <a:off x="2896686" y="3207854"/>
            <a:ext cx="6738424" cy="3474720"/>
          </a:xfrm>
          <a:prstGeom prst="rect">
            <a:avLst/>
          </a:prstGeom>
        </p:spPr>
      </p:pic>
    </p:spTree>
    <p:extLst>
      <p:ext uri="{BB962C8B-B14F-4D97-AF65-F5344CB8AC3E}">
        <p14:creationId xmlns:p14="http://schemas.microsoft.com/office/powerpoint/2010/main" val="4132994139"/>
      </p:ext>
    </p:extLst>
  </p:cSld>
  <p:clrMapOvr>
    <a:masterClrMapping/>
  </p:clrMapOvr>
  <mc:AlternateContent xmlns:mc="http://schemas.openxmlformats.org/markup-compatibility/2006" xmlns:p14="http://schemas.microsoft.com/office/powerpoint/2010/main">
    <mc:Choice Requires="p14">
      <p:transition spd="slow" p14:dur="800" advClick="0" advTm="10000">
        <p:circle/>
      </p:transition>
    </mc:Choice>
    <mc:Fallback xmlns="">
      <p:transition spd="slow" advClick="0" advTm="10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810065" y="2573753"/>
            <a:ext cx="10515600" cy="1325563"/>
          </a:xfrm>
        </p:spPr>
        <p:txBody>
          <a:bodyPr/>
          <a:lstStyle/>
          <a:p>
            <a:r>
              <a:rPr lang="it-IT" dirty="0" smtClean="0">
                <a:solidFill>
                  <a:schemeClr val="bg1"/>
                </a:solidFill>
              </a:rPr>
              <a:t>Ecco alcuni dei pesci che abbiamo potuto osservare :</a:t>
            </a:r>
            <a:endParaRPr lang="it-IT" dirty="0">
              <a:solidFill>
                <a:schemeClr val="bg1"/>
              </a:solidFill>
            </a:endParaRPr>
          </a:p>
        </p:txBody>
      </p:sp>
    </p:spTree>
    <p:extLst>
      <p:ext uri="{BB962C8B-B14F-4D97-AF65-F5344CB8AC3E}">
        <p14:creationId xmlns:p14="http://schemas.microsoft.com/office/powerpoint/2010/main" val="1194640331"/>
      </p:ext>
    </p:extLst>
  </p:cSld>
  <p:clrMapOvr>
    <a:masterClrMapping/>
  </p:clrMapOvr>
  <mc:AlternateContent xmlns:mc="http://schemas.openxmlformats.org/markup-compatibility/2006" xmlns:p14="http://schemas.microsoft.com/office/powerpoint/2010/main">
    <mc:Choice Requires="p14">
      <p:transition spd="slow" p14:dur="2500" advClick="0" advTm="4000">
        <p:checker/>
      </p:transition>
    </mc:Choice>
    <mc:Fallback xmlns="">
      <p:transition spd="slow" advClick="0" advTm="4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3" name="Im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7286" y="1"/>
            <a:ext cx="13054818" cy="6857999"/>
          </a:xfrm>
          <a:prstGeom prst="rect">
            <a:avLst/>
          </a:prstGeom>
        </p:spPr>
      </p:pic>
    </p:spTree>
    <p:extLst>
      <p:ext uri="{BB962C8B-B14F-4D97-AF65-F5344CB8AC3E}">
        <p14:creationId xmlns:p14="http://schemas.microsoft.com/office/powerpoint/2010/main" val="2443883341"/>
      </p:ext>
    </p:extLst>
  </p:cSld>
  <p:clrMapOvr>
    <a:masterClrMapping/>
  </p:clrMapOvr>
  <mc:AlternateContent xmlns:mc="http://schemas.openxmlformats.org/markup-compatibility/2006" xmlns:p14="http://schemas.microsoft.com/office/powerpoint/2010/main">
    <mc:Choice Requires="p14">
      <p:transition spd="slow" p14:dur="1600" advClick="0" advTm="3000">
        <p14:gallery dir="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351434" cy="7258929"/>
          </a:xfrm>
          <a:prstGeom prst="rect">
            <a:avLst/>
          </a:prstGeom>
        </p:spPr>
      </p:pic>
    </p:spTree>
    <p:extLst>
      <p:ext uri="{BB962C8B-B14F-4D97-AF65-F5344CB8AC3E}">
        <p14:creationId xmlns:p14="http://schemas.microsoft.com/office/powerpoint/2010/main" val="1950258626"/>
      </p:ext>
    </p:extLst>
  </p:cSld>
  <p:clrMapOvr>
    <a:masterClrMapping/>
  </p:clrMapOvr>
  <mc:AlternateContent xmlns:mc="http://schemas.openxmlformats.org/markup-compatibility/2006" xmlns:p14="http://schemas.microsoft.com/office/powerpoint/2010/main">
    <mc:Choice Requires="p14">
      <p:transition spd="slow" p14:dur="1600" advClick="0" advTm="3000">
        <p14:gallery dir="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810065" y="280719"/>
            <a:ext cx="10978662" cy="6035675"/>
          </a:xfrm>
        </p:spPr>
        <p:txBody>
          <a:bodyPr>
            <a:normAutofit/>
          </a:bodyPr>
          <a:lstStyle/>
          <a:p>
            <a:r>
              <a:rPr lang="it-IT" dirty="0" smtClean="0">
                <a:solidFill>
                  <a:schemeClr val="bg1"/>
                </a:solidFill>
              </a:rPr>
              <a:t>All’interno del complesso monumentale era presente la sala </a:t>
            </a:r>
            <a:r>
              <a:rPr lang="it-IT" dirty="0" err="1" smtClean="0">
                <a:solidFill>
                  <a:schemeClr val="bg1"/>
                </a:solidFill>
              </a:rPr>
              <a:t>immersiva</a:t>
            </a:r>
            <a:r>
              <a:rPr lang="it-IT" dirty="0" smtClean="0">
                <a:solidFill>
                  <a:schemeClr val="bg1"/>
                </a:solidFill>
              </a:rPr>
              <a:t> virtuale, la quale era munita di pareti interattive, che permettevano attraverso il tatto la proiezione di …</a:t>
            </a:r>
            <a:endParaRPr lang="it-IT" dirty="0">
              <a:solidFill>
                <a:schemeClr val="bg1"/>
              </a:solidFill>
            </a:endParaRPr>
          </a:p>
        </p:txBody>
      </p:sp>
    </p:spTree>
    <p:extLst>
      <p:ext uri="{BB962C8B-B14F-4D97-AF65-F5344CB8AC3E}">
        <p14:creationId xmlns:p14="http://schemas.microsoft.com/office/powerpoint/2010/main" val="2347747037"/>
      </p:ext>
    </p:extLst>
  </p:cSld>
  <p:clrMapOvr>
    <a:masterClrMapping/>
  </p:clrMapOvr>
  <mc:AlternateContent xmlns:mc="http://schemas.openxmlformats.org/markup-compatibility/2006" xmlns:p14="http://schemas.microsoft.com/office/powerpoint/2010/main">
    <mc:Choice Requires="p14">
      <p:transition spd="slow" p14:dur="800" advClick="0" advTm="8000">
        <p:circle/>
      </p:transition>
    </mc:Choice>
    <mc:Fallback xmlns="">
      <p:transition spd="slow" advClick="0" advTm="8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3" name="IMG_1101">
            <a:hlinkClick r:id="" action="ppaction://media"/>
          </p:cNvPr>
          <p:cNvPicPr>
            <a:picLocks noChangeAspect="1"/>
          </p:cNvPicPr>
          <p:nvPr>
            <a:videoFile r:link="rId1"/>
            <p:extLst>
              <p:ext uri="{DAA4B4D4-6D71-4841-9C94-3DE7FCFB9230}">
                <p14:media xmlns:p14="http://schemas.microsoft.com/office/powerpoint/2010/main" r:embed="rId2">
                  <p14:trim st="4247" end="29100"/>
                </p14:media>
              </p:ext>
            </p:extLst>
          </p:nvPr>
        </p:nvPicPr>
        <p:blipFill>
          <a:blip r:embed="rId4"/>
          <a:stretch>
            <a:fillRect/>
          </a:stretch>
        </p:blipFill>
        <p:spPr>
          <a:xfrm>
            <a:off x="0" y="-239151"/>
            <a:ext cx="12192000" cy="7097151"/>
          </a:xfrm>
          <a:prstGeom prst="rect">
            <a:avLst/>
          </a:prstGeom>
        </p:spPr>
      </p:pic>
    </p:spTree>
    <p:extLst>
      <p:ext uri="{BB962C8B-B14F-4D97-AF65-F5344CB8AC3E}">
        <p14:creationId xmlns:p14="http://schemas.microsoft.com/office/powerpoint/2010/main" val="2828040505"/>
      </p:ext>
    </p:extLst>
  </p:cSld>
  <p:clrMapOvr>
    <a:masterClrMapping/>
  </p:clrMapOvr>
  <mc:AlternateContent xmlns:mc="http://schemas.openxmlformats.org/markup-compatibility/2006" xmlns:p14="http://schemas.microsoft.com/office/powerpoint/2010/main">
    <mc:Choice Requires="p14">
      <p:transition spd="slow" p14:dur="4000" advClick="0" advTm="9000">
        <p14:vortex dir="r"/>
      </p:transition>
    </mc:Choice>
    <mc:Fallback xmlns="">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51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10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Titolo 4"/>
          <p:cNvSpPr>
            <a:spLocks noGrp="1"/>
          </p:cNvSpPr>
          <p:nvPr>
            <p:ph type="title"/>
          </p:nvPr>
        </p:nvSpPr>
        <p:spPr>
          <a:xfrm rot="20191171">
            <a:off x="149491" y="2217866"/>
            <a:ext cx="11783860" cy="1857666"/>
          </a:xfrm>
        </p:spPr>
        <p:txBody>
          <a:bodyPr/>
          <a:lstStyle/>
          <a:p>
            <a:r>
              <a:rPr lang="it-IT" dirty="0" smtClean="0">
                <a:solidFill>
                  <a:schemeClr val="bg1"/>
                </a:solidFill>
              </a:rPr>
              <a:t>Ecco alcune delle foto che noi alunni abbiamo scattato durante la visita:</a:t>
            </a:r>
            <a:endParaRPr lang="it-IT" dirty="0">
              <a:solidFill>
                <a:schemeClr val="bg1"/>
              </a:solidFill>
            </a:endParaRPr>
          </a:p>
        </p:txBody>
      </p:sp>
    </p:spTree>
    <p:extLst>
      <p:ext uri="{BB962C8B-B14F-4D97-AF65-F5344CB8AC3E}">
        <p14:creationId xmlns:p14="http://schemas.microsoft.com/office/powerpoint/2010/main" val="3558359647"/>
      </p:ext>
    </p:extLst>
  </p:cSld>
  <p:clrMapOvr>
    <a:masterClrMapping/>
  </p:clrMapOvr>
  <mc:AlternateContent xmlns:mc="http://schemas.openxmlformats.org/markup-compatibility/2006" xmlns:p14="http://schemas.microsoft.com/office/powerpoint/2010/main">
    <mc:Choice Requires="p14">
      <p:transition spd="slow" p14:dur="2500" advClick="0" advTm="4000">
        <p:checker/>
      </p:transition>
    </mc:Choice>
    <mc:Fallback xmlns="">
      <p:transition spd="slow" advClick="0" advTm="4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 y="529737"/>
            <a:ext cx="10600006" cy="5962502"/>
          </a:xfrm>
          <a:prstGeom prst="ellipse">
            <a:avLst/>
          </a:prstGeom>
          <a:ln>
            <a:noFill/>
          </a:ln>
          <a:effectLst>
            <a:softEdge rad="112500"/>
          </a:effectLst>
        </p:spPr>
      </p:pic>
    </p:spTree>
    <p:extLst>
      <p:ext uri="{BB962C8B-B14F-4D97-AF65-F5344CB8AC3E}">
        <p14:creationId xmlns:p14="http://schemas.microsoft.com/office/powerpoint/2010/main" val="42617855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3544" y="365125"/>
            <a:ext cx="8224911" cy="6168683"/>
          </a:xfrm>
          <a:prstGeom prst="rect">
            <a:avLst/>
          </a:prstGeom>
          <a:ln>
            <a:noFill/>
          </a:ln>
          <a:effectLst>
            <a:softEdge rad="112500"/>
          </a:effectLst>
        </p:spPr>
      </p:pic>
    </p:spTree>
    <p:extLst>
      <p:ext uri="{BB962C8B-B14F-4D97-AF65-F5344CB8AC3E}">
        <p14:creationId xmlns:p14="http://schemas.microsoft.com/office/powerpoint/2010/main" val="4109588346"/>
      </p:ext>
    </p:extLst>
  </p:cSld>
  <p:clrMapOvr>
    <a:masterClrMapping/>
  </p:clrMapOvr>
  <mc:AlternateContent xmlns:mc="http://schemas.openxmlformats.org/markup-compatibility/2006" xmlns:p14="http://schemas.microsoft.com/office/powerpoint/2010/main">
    <mc:Choice Requires="p14">
      <p:transition spd="slow" p14:dur="1600" advClick="0" advTm="3000">
        <p14:gallery dir="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8117" y="0"/>
            <a:ext cx="7554351" cy="6858000"/>
          </a:xfrm>
          <a:prstGeom prst="ellipse">
            <a:avLst/>
          </a:prstGeom>
          <a:ln>
            <a:noFill/>
          </a:ln>
          <a:effectLst>
            <a:softEdge rad="112500"/>
          </a:effectLst>
        </p:spPr>
      </p:pic>
    </p:spTree>
    <p:extLst>
      <p:ext uri="{BB962C8B-B14F-4D97-AF65-F5344CB8AC3E}">
        <p14:creationId xmlns:p14="http://schemas.microsoft.com/office/powerpoint/2010/main" val="2598985705"/>
      </p:ext>
    </p:extLst>
  </p:cSld>
  <p:clrMapOvr>
    <a:masterClrMapping/>
  </p:clrMapOvr>
  <mc:AlternateContent xmlns:mc="http://schemas.openxmlformats.org/markup-compatibility/2006" xmlns:p14="http://schemas.microsoft.com/office/powerpoint/2010/main">
    <mc:Choice Requires="p14">
      <p:transition spd="slow" p14:dur="1600" advClick="0" advTm="3000">
        <p14:gallery dir="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3" name="Im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1514" y="0"/>
            <a:ext cx="9129932" cy="6847449"/>
          </a:xfrm>
          <a:prstGeom prst="ellipse">
            <a:avLst/>
          </a:prstGeom>
          <a:ln>
            <a:noFill/>
          </a:ln>
          <a:effectLst>
            <a:softEdge rad="112500"/>
          </a:effectLst>
        </p:spPr>
      </p:pic>
    </p:spTree>
    <p:extLst>
      <p:ext uri="{BB962C8B-B14F-4D97-AF65-F5344CB8AC3E}">
        <p14:creationId xmlns:p14="http://schemas.microsoft.com/office/powerpoint/2010/main" val="243686110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3" name="Im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8923" y="225084"/>
            <a:ext cx="5336344" cy="40022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Immagin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8177187" y="1417663"/>
            <a:ext cx="4416864" cy="33126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45362475"/>
      </p:ext>
    </p:extLst>
  </p:cSld>
  <p:clrMapOvr>
    <a:masterClrMapping/>
  </p:clrMapOvr>
  <mc:AlternateContent xmlns:mc="http://schemas.openxmlformats.org/markup-compatibility/2006" xmlns:p14="http://schemas.microsoft.com/office/powerpoint/2010/main">
    <mc:Choice Requires="p14">
      <p:transition spd="slow" p14:dur="1600" advClick="0" advTm="3000">
        <p14:gallery dir="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810064" y="126609"/>
            <a:ext cx="5379721" cy="6731391"/>
          </a:xfrm>
        </p:spPr>
        <p:txBody>
          <a:bodyPr>
            <a:normAutofit fontScale="90000"/>
          </a:bodyPr>
          <a:lstStyle/>
          <a:p>
            <a:pPr algn="ctr"/>
            <a:r>
              <a:rPr lang="it-IT" sz="4000" dirty="0" smtClean="0">
                <a:latin typeface="Andalus" panose="02020603050405020304" pitchFamily="18" charset="-78"/>
                <a:cs typeface="Andalus" panose="02020603050405020304" pitchFamily="18" charset="-78"/>
              </a:rPr>
              <a:t>E come nelle antiche comunità l’attività della pesca e le tradizioni univano l’intera popolazione, così è stata quest’esperienza per noi ragazzi, la quale ci ha permesso di scoprire la Sicilia sotto tantissimi punti di vista, da noi sconosciuti, e di apprezzare la  </a:t>
            </a:r>
            <a:br>
              <a:rPr lang="it-IT" sz="4000" dirty="0" smtClean="0">
                <a:latin typeface="Andalus" panose="02020603050405020304" pitchFamily="18" charset="-78"/>
                <a:cs typeface="Andalus" panose="02020603050405020304" pitchFamily="18" charset="-78"/>
              </a:rPr>
            </a:br>
            <a:r>
              <a:rPr lang="it-IT" sz="4000" b="1" dirty="0" smtClean="0">
                <a:latin typeface="Andalus" panose="02020603050405020304" pitchFamily="18" charset="-78"/>
                <a:cs typeface="Andalus" panose="02020603050405020304" pitchFamily="18" charset="-78"/>
              </a:rPr>
              <a:t>NOSTRA BELLISSIMA TERRA.</a:t>
            </a:r>
            <a:endParaRPr lang="it-IT" sz="4000" dirty="0">
              <a:latin typeface="Andalus" panose="02020603050405020304" pitchFamily="18" charset="-78"/>
              <a:cs typeface="Andalus" panose="02020603050405020304" pitchFamily="18" charset="-78"/>
            </a:endParaRPr>
          </a:p>
        </p:txBody>
      </p:sp>
      <p:pic>
        <p:nvPicPr>
          <p:cNvPr id="5" name="Immagine 4"/>
          <p:cNvPicPr>
            <a:picLocks noChangeAspect="1"/>
          </p:cNvPicPr>
          <p:nvPr/>
        </p:nvPicPr>
        <p:blipFill rotWithShape="1">
          <a:blip r:embed="rId2">
            <a:extLst>
              <a:ext uri="{28A0092B-C50C-407E-A947-70E740481C1C}">
                <a14:useLocalDpi xmlns:a14="http://schemas.microsoft.com/office/drawing/2010/main" val="0"/>
              </a:ext>
            </a:extLst>
          </a:blip>
          <a:srcRect l="12103" t="14975" r="8512" b="14666"/>
          <a:stretch/>
        </p:blipFill>
        <p:spPr>
          <a:xfrm>
            <a:off x="6189785" y="1280160"/>
            <a:ext cx="5795889" cy="416755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softEdge rad="127000"/>
          </a:effectLst>
          <a:scene3d>
            <a:camera prst="orthographicFront"/>
            <a:lightRig rig="twoPt" dir="t">
              <a:rot lat="0" lon="0" rev="7200000"/>
            </a:lightRig>
          </a:scene3d>
          <a:sp3d>
            <a:contourClr>
              <a:srgbClr val="FFFFFF"/>
            </a:contourClr>
          </a:sp3d>
        </p:spPr>
      </p:pic>
    </p:spTree>
    <p:extLst>
      <p:ext uri="{BB962C8B-B14F-4D97-AF65-F5344CB8AC3E}">
        <p14:creationId xmlns:p14="http://schemas.microsoft.com/office/powerpoint/2010/main" val="592587053"/>
      </p:ext>
    </p:extLst>
  </p:cSld>
  <p:clrMapOvr>
    <a:masterClrMapping/>
  </p:clrMapOvr>
  <mc:AlternateContent xmlns:mc="http://schemas.openxmlformats.org/markup-compatibility/2006" xmlns:p14="http://schemas.microsoft.com/office/powerpoint/2010/main">
    <mc:Choice Requires="p14">
      <p:transition spd="slow" p14:dur="4000" advClick="0" advTm="10000">
        <p14:vortex dir="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ircle(in)">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164123" y="294786"/>
            <a:ext cx="12168554" cy="6218555"/>
          </a:xfrm>
        </p:spPr>
        <p:txBody>
          <a:bodyPr>
            <a:normAutofit/>
          </a:bodyPr>
          <a:lstStyle/>
          <a:p>
            <a:r>
              <a:rPr lang="it-IT" sz="4000" dirty="0" smtClean="0"/>
              <a:t/>
            </a:r>
            <a:br>
              <a:rPr lang="it-IT" sz="4000" dirty="0" smtClean="0"/>
            </a:br>
            <a:r>
              <a:rPr lang="it-IT" sz="4000" dirty="0" smtClean="0">
                <a:latin typeface="Baskerville Old Face" panose="02020602080505020303" pitchFamily="18" charset="0"/>
              </a:rPr>
              <a:t>«La Sicilia è un dono di Dio, ci sono posti che non ti immagini, alla fine di una strada ti imbatti in un anfiteatro fatto di pietra lavica, e se </a:t>
            </a:r>
            <a:r>
              <a:rPr lang="it-IT" sz="4000" dirty="0">
                <a:latin typeface="Baskerville Old Face" panose="02020602080505020303" pitchFamily="18" charset="0"/>
              </a:rPr>
              <a:t>s</a:t>
            </a:r>
            <a:r>
              <a:rPr lang="it-IT" sz="4000" dirty="0" smtClean="0">
                <a:latin typeface="Baskerville Old Face" panose="02020602080505020303" pitchFamily="18" charset="0"/>
              </a:rPr>
              <a:t>ali sull’Etna e vedi il mare, beh, allora capisci perché chi conosce la  Sicilia ne sia innamorato.»</a:t>
            </a:r>
            <a:br>
              <a:rPr lang="it-IT" sz="4000" dirty="0" smtClean="0">
                <a:latin typeface="Baskerville Old Face" panose="02020602080505020303" pitchFamily="18" charset="0"/>
              </a:rPr>
            </a:br>
            <a:r>
              <a:rPr lang="it-IT" sz="4000" dirty="0" smtClean="0">
                <a:latin typeface="Baskerville Old Face" panose="02020602080505020303" pitchFamily="18" charset="0"/>
              </a:rPr>
              <a:t>                                                        - Carmen Consoli</a:t>
            </a:r>
            <a:endParaRPr lang="it-IT" sz="4000" dirty="0">
              <a:latin typeface="Baskerville Old Face" panose="02020602080505020303" pitchFamily="18" charset="0"/>
            </a:endParaRPr>
          </a:p>
        </p:txBody>
      </p:sp>
    </p:spTree>
    <p:extLst>
      <p:ext uri="{BB962C8B-B14F-4D97-AF65-F5344CB8AC3E}">
        <p14:creationId xmlns:p14="http://schemas.microsoft.com/office/powerpoint/2010/main" val="3032885278"/>
      </p:ext>
    </p:extLst>
  </p:cSld>
  <p:clrMapOvr>
    <a:masterClrMapping/>
  </p:clrMapOvr>
  <mc:AlternateContent xmlns:mc="http://schemas.openxmlformats.org/markup-compatibility/2006" xmlns:p14="http://schemas.microsoft.com/office/powerpoint/2010/main">
    <mc:Choice Requires="p14">
      <p:transition spd="slow" p14:dur="1600" advClick="0" advTm="8000">
        <p14:prism isInverted="1"/>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Titolo 2"/>
          <p:cNvSpPr>
            <a:spLocks noGrp="1"/>
          </p:cNvSpPr>
          <p:nvPr>
            <p:ph type="ctrTitle"/>
          </p:nvPr>
        </p:nvSpPr>
        <p:spPr/>
        <p:txBody>
          <a:bodyPr>
            <a:normAutofit/>
          </a:bodyPr>
          <a:lstStyle/>
          <a:p>
            <a:r>
              <a:rPr lang="it-IT" sz="9600" dirty="0" smtClean="0">
                <a:latin typeface="Baskerville Old Face" panose="02020602080505020303" pitchFamily="18" charset="0"/>
              </a:rPr>
              <a:t>THE END</a:t>
            </a:r>
            <a:endParaRPr lang="it-IT" sz="9600" dirty="0">
              <a:latin typeface="Baskerville Old Face" panose="02020602080505020303" pitchFamily="18" charset="0"/>
            </a:endParaRPr>
          </a:p>
        </p:txBody>
      </p:sp>
      <p:sp>
        <p:nvSpPr>
          <p:cNvPr id="4" name="Sottotitolo 3"/>
          <p:cNvSpPr>
            <a:spLocks noGrp="1"/>
          </p:cNvSpPr>
          <p:nvPr>
            <p:ph type="subTitle" idx="1"/>
          </p:nvPr>
        </p:nvSpPr>
        <p:spPr>
          <a:xfrm>
            <a:off x="2761957" y="5684057"/>
            <a:ext cx="9144000" cy="1655762"/>
          </a:xfrm>
        </p:spPr>
        <p:txBody>
          <a:bodyPr/>
          <a:lstStyle/>
          <a:p>
            <a:r>
              <a:rPr lang="it-IT" dirty="0" smtClean="0">
                <a:latin typeface="Baskerville Old Face" panose="02020602080505020303" pitchFamily="18" charset="0"/>
              </a:rPr>
              <a:t>                                  </a:t>
            </a:r>
            <a:r>
              <a:rPr lang="it-IT" dirty="0" err="1" smtClean="0">
                <a:latin typeface="Baskerville Old Face" panose="02020602080505020303" pitchFamily="18" charset="0"/>
              </a:rPr>
              <a:t>Created</a:t>
            </a:r>
            <a:r>
              <a:rPr lang="it-IT" dirty="0" smtClean="0">
                <a:latin typeface="Baskerville Old Face" panose="02020602080505020303" pitchFamily="18" charset="0"/>
              </a:rPr>
              <a:t> by:</a:t>
            </a:r>
          </a:p>
          <a:p>
            <a:r>
              <a:rPr lang="it-IT" dirty="0" smtClean="0">
                <a:latin typeface="Baskerville Old Face" panose="02020602080505020303" pitchFamily="18" charset="0"/>
              </a:rPr>
              <a:t>                                                                  Laura D’Arpa &amp; Giulia </a:t>
            </a:r>
            <a:r>
              <a:rPr lang="it-IT" dirty="0" err="1" smtClean="0">
                <a:latin typeface="Baskerville Old Face" panose="02020602080505020303" pitchFamily="18" charset="0"/>
              </a:rPr>
              <a:t>Bisazza</a:t>
            </a:r>
            <a:r>
              <a:rPr lang="it-IT" dirty="0" smtClean="0">
                <a:latin typeface="Baskerville Old Face" panose="02020602080505020303" pitchFamily="18" charset="0"/>
              </a:rPr>
              <a:t>.</a:t>
            </a:r>
            <a:endParaRPr lang="it-IT" dirty="0">
              <a:latin typeface="Baskerville Old Face" panose="02020602080505020303" pitchFamily="18" charset="0"/>
            </a:endParaRPr>
          </a:p>
        </p:txBody>
      </p:sp>
    </p:spTree>
    <p:extLst>
      <p:ext uri="{BB962C8B-B14F-4D97-AF65-F5344CB8AC3E}">
        <p14:creationId xmlns:p14="http://schemas.microsoft.com/office/powerpoint/2010/main" val="33193501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4000">
        <p15:prstTrans prst="curtains"/>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xit" presetSubtype="0" accel="100000" fill="hold" grpId="0" nodeType="afterEffect">
                                  <p:stCondLst>
                                    <p:cond delay="0"/>
                                  </p:stCondLst>
                                  <p:childTnLst>
                                    <p:anim calcmode="lin" valueType="num">
                                      <p:cBhvr>
                                        <p:cTn id="6" dur="500"/>
                                        <p:tgtEl>
                                          <p:spTgt spid="3"/>
                                        </p:tgtEl>
                                        <p:attrNameLst>
                                          <p:attrName>ppt_w</p:attrName>
                                        </p:attrNameLst>
                                      </p:cBhvr>
                                      <p:tavLst>
                                        <p:tav tm="0">
                                          <p:val>
                                            <p:strVal val="ppt_w"/>
                                          </p:val>
                                        </p:tav>
                                        <p:tav tm="100000">
                                          <p:val>
                                            <p:fltVal val="0"/>
                                          </p:val>
                                        </p:tav>
                                      </p:tavLst>
                                    </p:anim>
                                    <p:anim calcmode="lin" valueType="num">
                                      <p:cBhvr>
                                        <p:cTn id="7" dur="500"/>
                                        <p:tgtEl>
                                          <p:spTgt spid="3"/>
                                        </p:tgtEl>
                                        <p:attrNameLst>
                                          <p:attrName>ppt_h</p:attrName>
                                        </p:attrNameLst>
                                      </p:cBhvr>
                                      <p:tavLst>
                                        <p:tav tm="0">
                                          <p:val>
                                            <p:strVal val="ppt_h"/>
                                          </p:val>
                                        </p:tav>
                                        <p:tav tm="100000">
                                          <p:val>
                                            <p:fltVal val="0"/>
                                          </p:val>
                                        </p:tav>
                                      </p:tavLst>
                                    </p:anim>
                                    <p:anim calcmode="lin" valueType="num">
                                      <p:cBhvr>
                                        <p:cTn id="8" dur="500"/>
                                        <p:tgtEl>
                                          <p:spTgt spid="3"/>
                                        </p:tgtEl>
                                        <p:attrNameLst>
                                          <p:attrName>style.rotation</p:attrName>
                                        </p:attrNameLst>
                                      </p:cBhvr>
                                      <p:tavLst>
                                        <p:tav tm="0">
                                          <p:val>
                                            <p:fltVal val="0"/>
                                          </p:val>
                                        </p:tav>
                                        <p:tav tm="100000">
                                          <p:val>
                                            <p:fltVal val="360"/>
                                          </p:val>
                                        </p:tav>
                                      </p:tavLst>
                                    </p:anim>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childTnLst>
                          </p:cTn>
                        </p:par>
                        <p:par>
                          <p:cTn id="11" fill="hold">
                            <p:stCondLst>
                              <p:cond delay="500"/>
                            </p:stCondLst>
                            <p:childTnLst>
                              <p:par>
                                <p:cTn id="12" presetID="3" presetClass="exit" presetSubtype="10" fill="hold" grpId="0" nodeType="afterEffect">
                                  <p:stCondLst>
                                    <p:cond delay="0"/>
                                  </p:stCondLst>
                                  <p:childTnLst>
                                    <p:animEffect transition="out" filter="blinds(horizontal)">
                                      <p:cBhvr>
                                        <p:cTn id="13" dur="500"/>
                                        <p:tgtEl>
                                          <p:spTgt spid="4">
                                            <p:txEl>
                                              <p:pRg st="0" end="0"/>
                                            </p:txEl>
                                          </p:spTgt>
                                        </p:tgtEl>
                                      </p:cBhvr>
                                    </p:animEffect>
                                    <p:set>
                                      <p:cBhvr>
                                        <p:cTn id="14" dur="1" fill="hold">
                                          <p:stCondLst>
                                            <p:cond delay="499"/>
                                          </p:stCondLst>
                                        </p:cTn>
                                        <p:tgtEl>
                                          <p:spTgt spid="4">
                                            <p:txEl>
                                              <p:pRg st="0" end="0"/>
                                            </p:txEl>
                                          </p:spTgt>
                                        </p:tgtEl>
                                        <p:attrNameLst>
                                          <p:attrName>style.visibility</p:attrName>
                                        </p:attrNameLst>
                                      </p:cBhvr>
                                      <p:to>
                                        <p:strVal val="hidden"/>
                                      </p:to>
                                    </p:set>
                                  </p:childTnLst>
                                </p:cTn>
                              </p:par>
                            </p:childTnLst>
                          </p:cTn>
                        </p:par>
                        <p:par>
                          <p:cTn id="15" fill="hold">
                            <p:stCondLst>
                              <p:cond delay="1000"/>
                            </p:stCondLst>
                            <p:childTnLst>
                              <p:par>
                                <p:cTn id="16" presetID="3" presetClass="exit" presetSubtype="10" fill="hold" grpId="0" nodeType="afterEffect">
                                  <p:stCondLst>
                                    <p:cond delay="0"/>
                                  </p:stCondLst>
                                  <p:childTnLst>
                                    <p:animEffect transition="out" filter="blinds(horizontal)">
                                      <p:cBhvr>
                                        <p:cTn id="17" dur="500"/>
                                        <p:tgtEl>
                                          <p:spTgt spid="4">
                                            <p:txEl>
                                              <p:pRg st="1" end="1"/>
                                            </p:txEl>
                                          </p:spTgt>
                                        </p:tgtEl>
                                      </p:cBhvr>
                                    </p:animEffect>
                                    <p:set>
                                      <p:cBhvr>
                                        <p:cTn id="18" dur="1" fill="hold">
                                          <p:stCondLst>
                                            <p:cond delay="499"/>
                                          </p:stCondLst>
                                        </p:cTn>
                                        <p:tgtEl>
                                          <p:spTgt spid="4">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418</TotalTime>
  <Words>483</Words>
  <Application>Microsoft Office PowerPoint</Application>
  <PresentationFormat>Widescreen</PresentationFormat>
  <Paragraphs>19</Paragraphs>
  <Slides>23</Slides>
  <Notes>0</Notes>
  <HiddenSlides>0</HiddenSlides>
  <MMClips>2</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23</vt:i4>
      </vt:variant>
    </vt:vector>
  </HeadingPairs>
  <TitlesOfParts>
    <vt:vector size="29" baseType="lpstr">
      <vt:lpstr>Andalus</vt:lpstr>
      <vt:lpstr>Arial</vt:lpstr>
      <vt:lpstr>Baskerville Old Face</vt:lpstr>
      <vt:lpstr>Calibri</vt:lpstr>
      <vt:lpstr>Calibri Light</vt:lpstr>
      <vt:lpstr>Tema di Office</vt:lpstr>
      <vt:lpstr>Presentazione standard di PowerPoint</vt:lpstr>
      <vt:lpstr>Uscita didattica al parco naturalistico letterario  ‘‘Horcynus Orca’’ di Torre Faro (ME)</vt:lpstr>
      <vt:lpstr>La nostra visita è stata divisa in tre parti, separate da piccole pause che ci hanno permesso di scattare alcune foto, comprare qualche gadgets allo shop e fare merenda.</vt:lpstr>
      <vt:lpstr>Il Parco Horcynus Orca coinvolge un sistema complesso di saperi, che costituiscono la grammatica e la sintassi di questo spazio millenario : ‘‘Scilla e Cariddi’’, come nel romanzo di Stefano D’Arrigo, al quale è dedicato il parco. Attraverso quest’uscita didattica abbiamo avuto l’opportunità di conoscere un lato a noi sconosciuto della nostra Sicilia bedda, e di approfondire le nostre conoscenze storiche e scientifiche a proposito.</vt:lpstr>
      <vt:lpstr>Nella prima parte della nostra visita, abbiamo visitato il punto panoramico del parco, che offriva un’ampia visuale dello stretto di Messina, della costa calabra e dei mitici vortici generati dall’incontro delle due correnti, Scendente e Montante, rispettivamente ionica e tirrenica, e da quel punto è stato possibile ammirare la parte di costa siciliana meno distante dalla Calabria, al di sotto della quale si estende la così detta sella.</vt:lpstr>
      <vt:lpstr>Successivamente una delle guide che ci ha accompagnati ha dato la possibilità di approfondire il nostro bagaglio culturale parlandoci delle tecniche utilizzate anticamente per la caccia del pesce spada, mostrandoci anche il luntru, tipica imbarcazione utilizzata a tale scopo.</vt:lpstr>
      <vt:lpstr>La caccia del pesce spada: In antichità le popolazioni vivevano in grandi gruppi, le comunità, caratterizzate da diversi usi e costumi, ma in comune avevano la tradizione della caccia del pesce-spada. Esse vivevano in povertà e praticavano tutte la stessa attività, l’unica che garantiva cibo e benessere a tutte le famiglie, la pesca. Durante il periodo dell’accoppiamento, il nostro stretto è colmo di pesce-spada, motivo per cui era ed è il pesce più gettonato, che al tempo era l’unico che potesse bastare per sfamare intere comunità. Proprio per questo motivo la caccia al pesce-spada era così importante, a tal punto che venne in suo onore istituito un rito. Questo consisteva nella caccia del pesce, che una volta avvistato veniva inseguito ed arpionato. ATTENZIONE!! Veniva sempre arpionata prima la femmina, che durante il periodo dell’accoppiamento rilasciava un forte odore che i pescatori utilizzavano come esca per fare avvicinare il maschio ed ucciderlo. In seguito il pescatore tracciava una croce sulla pelle del pesce con quattro dita, gesto con il quale ringraziava il dio del mare, per aver garantito la sopravvivenza della comunità. Una volta ringraziato il dio del mare, l’equipaggio tornava dopo un lungo e faticoso inseguimento, al villaggio, dove veniva organizzata una grande festa.</vt:lpstr>
      <vt:lpstr>La terza parte della nostra visita ha avuto luogo all’interno del complesso monumentale o torre degli inglesi, una torre d’avvistamento fortificata in seguito dagli inglesi che esisteva sin dal medioevo. Questa era una torre molto importante, perché grazie alla sua strategica posizione garantiva l’avvistamento di ipotetiche navi nemiche, così che la vedetta potesse in fretta avvisare dell’arrivo dei nemici e mettere in salvo la popolazione.</vt:lpstr>
      <vt:lpstr>La biologa marina che ci ha guidati nella prima parte della nostra visita, ha fornito numerose informazioni riguardanti le caratteristiche dei fondali marini dello stretto di Messina, nei quali sono presenti diversi tipi di pesci, che abbiamo avuto modo di osservare una volta entrati nel complesso monumentale del parco, durante l’ultima parte del nostro percorso.</vt:lpstr>
      <vt:lpstr>Ecco alcuni dei pesci che abbiamo potuto osservare :</vt:lpstr>
      <vt:lpstr>Presentazione standard di PowerPoint</vt:lpstr>
      <vt:lpstr>Presentazione standard di PowerPoint</vt:lpstr>
      <vt:lpstr>All’interno del complesso monumentale era presente la sala immersiva virtuale, la quale era munita di pareti interattive, che permettevano attraverso il tatto la proiezione di …</vt:lpstr>
      <vt:lpstr>Presentazione standard di PowerPoint</vt:lpstr>
      <vt:lpstr>Ecco alcune delle foto che noi alunni abbiamo scattato durante la visita:</vt:lpstr>
      <vt:lpstr>Presentazione standard di PowerPoint</vt:lpstr>
      <vt:lpstr>Presentazione standard di PowerPoint</vt:lpstr>
      <vt:lpstr>Presentazione standard di PowerPoint</vt:lpstr>
      <vt:lpstr>Presentazione standard di PowerPoint</vt:lpstr>
      <vt:lpstr>Presentazione standard di PowerPoint</vt:lpstr>
      <vt:lpstr>E come nelle antiche comunità l’attività della pesca e le tradizioni univano l’intera popolazione, così è stata quest’esperienza per noi ragazzi, la quale ci ha permesso di scoprire la Sicilia sotto tantissimi punti di vista, da noi sconosciuti, e di apprezzare la   NOSTRA BELLISSIMA TERRA.</vt:lpstr>
      <vt:lpstr> «La Sicilia è un dono di Dio, ci sono posti che non ti immagini, alla fine di una strada ti imbatti in un anfiteatro fatto di pietra lavica, e se sali sull’Etna e vedi il mare, beh, allora capisci perché chi conosce la  Sicilia ne sia innamorato.»                                                         - Carmen Consoli</vt:lpstr>
      <vt:lpstr>THE END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Uscita didattica al parco naturalistico letterario ‘‘Horcynus Orca’’ di Torre Faro (ME)</dc:title>
  <dc:creator>GIOVANNI</dc:creator>
  <cp:lastModifiedBy>vale .</cp:lastModifiedBy>
  <cp:revision>61</cp:revision>
  <dcterms:created xsi:type="dcterms:W3CDTF">2016-06-16T15:41:15Z</dcterms:created>
  <dcterms:modified xsi:type="dcterms:W3CDTF">2016-09-01T21:33:16Z</dcterms:modified>
</cp:coreProperties>
</file>