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4" r:id="rId2"/>
    <p:sldId id="261" r:id="rId3"/>
    <p:sldId id="256" r:id="rId4"/>
    <p:sldId id="257" r:id="rId5"/>
    <p:sldId id="262" r:id="rId6"/>
    <p:sldId id="258" r:id="rId7"/>
    <p:sldId id="260" r:id="rId8"/>
    <p:sldId id="259" r:id="rId9"/>
    <p:sldId id="263" r:id="rId10"/>
    <p:sldId id="265" r:id="rId1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3" autoAdjust="0"/>
    <p:restoredTop sz="94662" autoAdjust="0"/>
  </p:normalViewPr>
  <p:slideViewPr>
    <p:cSldViewPr>
      <p:cViewPr varScale="1">
        <p:scale>
          <a:sx n="70" d="100"/>
          <a:sy n="70" d="100"/>
        </p:scale>
        <p:origin x="1380"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499E35-4C23-40E8-B83B-7D2B3DA64F04}" type="datetimeFigureOut">
              <a:rPr lang="it-IT" smtClean="0"/>
              <a:t>31/08/2016</a:t>
            </a:fld>
            <a:endParaRPr lang="it-IT" dirty="0"/>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417277-2A39-4632-88EF-B2B343D4155E}" type="slidenum">
              <a:rPr lang="it-IT" smtClean="0"/>
              <a:t>‹N›</a:t>
            </a:fld>
            <a:endParaRPr lang="it-IT" dirty="0"/>
          </a:p>
        </p:txBody>
      </p:sp>
    </p:spTree>
    <p:extLst>
      <p:ext uri="{BB962C8B-B14F-4D97-AF65-F5344CB8AC3E}">
        <p14:creationId xmlns:p14="http://schemas.microsoft.com/office/powerpoint/2010/main" val="2813375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F417277-2A39-4632-88EF-B2B343D4155E}" type="slidenum">
              <a:rPr lang="it-IT" smtClean="0"/>
              <a:t>3</a:t>
            </a:fld>
            <a:endParaRPr lang="it-IT" dirty="0"/>
          </a:p>
        </p:txBody>
      </p:sp>
    </p:spTree>
    <p:extLst>
      <p:ext uri="{BB962C8B-B14F-4D97-AF65-F5344CB8AC3E}">
        <p14:creationId xmlns:p14="http://schemas.microsoft.com/office/powerpoint/2010/main" val="1160644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F417277-2A39-4632-88EF-B2B343D4155E}" type="slidenum">
              <a:rPr lang="it-IT" smtClean="0"/>
              <a:t>4</a:t>
            </a:fld>
            <a:endParaRPr lang="it-IT" dirty="0"/>
          </a:p>
        </p:txBody>
      </p:sp>
    </p:spTree>
    <p:extLst>
      <p:ext uri="{BB962C8B-B14F-4D97-AF65-F5344CB8AC3E}">
        <p14:creationId xmlns:p14="http://schemas.microsoft.com/office/powerpoint/2010/main" val="3287409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C897EBDF-0D7F-4D07-BDBF-F272998B48BC}" type="datetimeFigureOut">
              <a:rPr lang="it-IT" smtClean="0"/>
              <a:t>31/08/2016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13F6BB5-9AAA-41EF-9262-E1F9D49B0446}" type="slidenum">
              <a:rPr lang="it-IT" smtClean="0"/>
              <a:t>‹N›</a:t>
            </a:fld>
            <a:endParaRPr lang="it-IT" dirty="0"/>
          </a:p>
        </p:txBody>
      </p:sp>
    </p:spTree>
    <p:extLst>
      <p:ext uri="{BB962C8B-B14F-4D97-AF65-F5344CB8AC3E}">
        <p14:creationId xmlns:p14="http://schemas.microsoft.com/office/powerpoint/2010/main" val="3550991213"/>
      </p:ext>
    </p:extLst>
  </p:cSld>
  <p:clrMapOvr>
    <a:masterClrMapping/>
  </p:clrMapOvr>
  <mc:AlternateContent xmlns:mc="http://schemas.openxmlformats.org/markup-compatibility/2006" xmlns:p14="http://schemas.microsoft.com/office/powerpoint/2010/main">
    <mc:Choice Requires="p14">
      <p:transition spd="slow" p14:dur="5000" advClick="0" advTm="10000"/>
    </mc:Choice>
    <mc:Fallback xmlns="">
      <p:transition spd="slow" advClick="0"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897EBDF-0D7F-4D07-BDBF-F272998B48BC}" type="datetimeFigureOut">
              <a:rPr lang="it-IT" smtClean="0"/>
              <a:t>31/08/2016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13F6BB5-9AAA-41EF-9262-E1F9D49B0446}" type="slidenum">
              <a:rPr lang="it-IT" smtClean="0"/>
              <a:t>‹N›</a:t>
            </a:fld>
            <a:endParaRPr lang="it-IT" dirty="0"/>
          </a:p>
        </p:txBody>
      </p:sp>
    </p:spTree>
    <p:extLst>
      <p:ext uri="{BB962C8B-B14F-4D97-AF65-F5344CB8AC3E}">
        <p14:creationId xmlns:p14="http://schemas.microsoft.com/office/powerpoint/2010/main" val="2261633154"/>
      </p:ext>
    </p:extLst>
  </p:cSld>
  <p:clrMapOvr>
    <a:masterClrMapping/>
  </p:clrMapOvr>
  <mc:AlternateContent xmlns:mc="http://schemas.openxmlformats.org/markup-compatibility/2006" xmlns:p14="http://schemas.microsoft.com/office/powerpoint/2010/main">
    <mc:Choice Requires="p14">
      <p:transition spd="slow" p14:dur="5000" advClick="0" advTm="10000"/>
    </mc:Choice>
    <mc:Fallback xmlns="">
      <p:transition spd="slow" advClick="0"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C897EBDF-0D7F-4D07-BDBF-F272998B48BC}" type="datetimeFigureOut">
              <a:rPr lang="it-IT" smtClean="0"/>
              <a:t>31/08/2016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13F6BB5-9AAA-41EF-9262-E1F9D49B0446}" type="slidenum">
              <a:rPr lang="it-IT" smtClean="0"/>
              <a:t>‹N›</a:t>
            </a:fld>
            <a:endParaRPr lang="it-IT" dirty="0"/>
          </a:p>
        </p:txBody>
      </p:sp>
    </p:spTree>
    <p:extLst>
      <p:ext uri="{BB962C8B-B14F-4D97-AF65-F5344CB8AC3E}">
        <p14:creationId xmlns:p14="http://schemas.microsoft.com/office/powerpoint/2010/main" val="2999575549"/>
      </p:ext>
    </p:extLst>
  </p:cSld>
  <p:clrMapOvr>
    <a:masterClrMapping/>
  </p:clrMapOvr>
  <mc:AlternateContent xmlns:mc="http://schemas.openxmlformats.org/markup-compatibility/2006" xmlns:p14="http://schemas.microsoft.com/office/powerpoint/2010/main">
    <mc:Choice Requires="p14">
      <p:transition spd="slow" p14:dur="5000" advClick="0" advTm="10000"/>
    </mc:Choice>
    <mc:Fallback xmlns="">
      <p:transition spd="slow" advClick="0"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C897EBDF-0D7F-4D07-BDBF-F272998B48BC}" type="datetimeFigureOut">
              <a:rPr lang="it-IT" smtClean="0"/>
              <a:t>31/08/2016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913F6BB5-9AAA-41EF-9262-E1F9D49B0446}" type="slidenum">
              <a:rPr lang="it-IT" smtClean="0"/>
              <a:t>‹N›</a:t>
            </a:fld>
            <a:endParaRPr lang="it-IT" dirty="0"/>
          </a:p>
        </p:txBody>
      </p:sp>
    </p:spTree>
    <p:extLst>
      <p:ext uri="{BB962C8B-B14F-4D97-AF65-F5344CB8AC3E}">
        <p14:creationId xmlns:p14="http://schemas.microsoft.com/office/powerpoint/2010/main" val="1969020963"/>
      </p:ext>
    </p:extLst>
  </p:cSld>
  <p:clrMapOvr>
    <a:masterClrMapping/>
  </p:clrMapOvr>
  <mc:AlternateContent xmlns:mc="http://schemas.openxmlformats.org/markup-compatibility/2006" xmlns:p14="http://schemas.microsoft.com/office/powerpoint/2010/main">
    <mc:Choice Requires="p14">
      <p:transition spd="slow" p14:dur="5000" advClick="0" advTm="10000"/>
    </mc:Choice>
    <mc:Fallback xmlns="">
      <p:transition spd="slow" advClick="0"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C897EBDF-0D7F-4D07-BDBF-F272998B48BC}" type="datetimeFigureOut">
              <a:rPr lang="it-IT" smtClean="0"/>
              <a:t>31/08/2016</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913F6BB5-9AAA-41EF-9262-E1F9D49B0446}" type="slidenum">
              <a:rPr lang="it-IT" smtClean="0"/>
              <a:t>‹N›</a:t>
            </a:fld>
            <a:endParaRPr lang="it-IT" dirty="0"/>
          </a:p>
        </p:txBody>
      </p:sp>
    </p:spTree>
    <p:extLst>
      <p:ext uri="{BB962C8B-B14F-4D97-AF65-F5344CB8AC3E}">
        <p14:creationId xmlns:p14="http://schemas.microsoft.com/office/powerpoint/2010/main" val="1367277890"/>
      </p:ext>
    </p:extLst>
  </p:cSld>
  <p:clrMapOvr>
    <a:masterClrMapping/>
  </p:clrMapOvr>
  <mc:AlternateContent xmlns:mc="http://schemas.openxmlformats.org/markup-compatibility/2006" xmlns:p14="http://schemas.microsoft.com/office/powerpoint/2010/main">
    <mc:Choice Requires="p14">
      <p:transition spd="slow" p14:dur="5000" advClick="0" advTm="10000"/>
    </mc:Choice>
    <mc:Fallback xmlns="">
      <p:transition spd="slow" advClick="0"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C897EBDF-0D7F-4D07-BDBF-F272998B48BC}" type="datetimeFigureOut">
              <a:rPr lang="it-IT" smtClean="0"/>
              <a:t>31/08/2016</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913F6BB5-9AAA-41EF-9262-E1F9D49B0446}" type="slidenum">
              <a:rPr lang="it-IT" smtClean="0"/>
              <a:t>‹N›</a:t>
            </a:fld>
            <a:endParaRPr lang="it-IT" dirty="0"/>
          </a:p>
        </p:txBody>
      </p:sp>
    </p:spTree>
    <p:extLst>
      <p:ext uri="{BB962C8B-B14F-4D97-AF65-F5344CB8AC3E}">
        <p14:creationId xmlns:p14="http://schemas.microsoft.com/office/powerpoint/2010/main" val="3728575834"/>
      </p:ext>
    </p:extLst>
  </p:cSld>
  <p:clrMapOvr>
    <a:masterClrMapping/>
  </p:clrMapOvr>
  <mc:AlternateContent xmlns:mc="http://schemas.openxmlformats.org/markup-compatibility/2006" xmlns:p14="http://schemas.microsoft.com/office/powerpoint/2010/main">
    <mc:Choice Requires="p14">
      <p:transition spd="slow" p14:dur="5000" advClick="0" advTm="10000"/>
    </mc:Choice>
    <mc:Fallback xmlns="">
      <p:transition spd="slow" advClick="0"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897EBDF-0D7F-4D07-BDBF-F272998B48BC}" type="datetimeFigureOut">
              <a:rPr lang="it-IT" smtClean="0"/>
              <a:t>31/08/2016</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913F6BB5-9AAA-41EF-9262-E1F9D49B0446}" type="slidenum">
              <a:rPr lang="it-IT" smtClean="0"/>
              <a:t>‹N›</a:t>
            </a:fld>
            <a:endParaRPr lang="it-IT" dirty="0"/>
          </a:p>
        </p:txBody>
      </p:sp>
    </p:spTree>
    <p:extLst>
      <p:ext uri="{BB962C8B-B14F-4D97-AF65-F5344CB8AC3E}">
        <p14:creationId xmlns:p14="http://schemas.microsoft.com/office/powerpoint/2010/main" val="455170161"/>
      </p:ext>
    </p:extLst>
  </p:cSld>
  <p:clrMapOvr>
    <a:masterClrMapping/>
  </p:clrMapOvr>
  <mc:AlternateContent xmlns:mc="http://schemas.openxmlformats.org/markup-compatibility/2006" xmlns:p14="http://schemas.microsoft.com/office/powerpoint/2010/main">
    <mc:Choice Requires="p14">
      <p:transition spd="slow" p14:dur="5000" advClick="0" advTm="10000"/>
    </mc:Choice>
    <mc:Fallback xmlns="">
      <p:transition spd="slow" advClick="0" advTm="1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897EBDF-0D7F-4D07-BDBF-F272998B48BC}" type="datetimeFigureOut">
              <a:rPr lang="it-IT" smtClean="0"/>
              <a:t>31/08/2016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913F6BB5-9AAA-41EF-9262-E1F9D49B0446}" type="slidenum">
              <a:rPr lang="it-IT" smtClean="0"/>
              <a:t>‹N›</a:t>
            </a:fld>
            <a:endParaRPr lang="it-IT" dirty="0"/>
          </a:p>
        </p:txBody>
      </p:sp>
    </p:spTree>
    <p:extLst>
      <p:ext uri="{BB962C8B-B14F-4D97-AF65-F5344CB8AC3E}">
        <p14:creationId xmlns:p14="http://schemas.microsoft.com/office/powerpoint/2010/main" val="2239678814"/>
      </p:ext>
    </p:extLst>
  </p:cSld>
  <p:clrMapOvr>
    <a:masterClrMapping/>
  </p:clrMapOvr>
  <mc:AlternateContent xmlns:mc="http://schemas.openxmlformats.org/markup-compatibility/2006" xmlns:p14="http://schemas.microsoft.com/office/powerpoint/2010/main">
    <mc:Choice Requires="p14">
      <p:transition spd="slow" p14:dur="5000" advClick="0" advTm="10000"/>
    </mc:Choice>
    <mc:Fallback xmlns="">
      <p:transition spd="slow" advClick="0"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897EBDF-0D7F-4D07-BDBF-F272998B48BC}" type="datetimeFigureOut">
              <a:rPr lang="it-IT" smtClean="0"/>
              <a:t>31/08/2016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913F6BB5-9AAA-41EF-9262-E1F9D49B0446}" type="slidenum">
              <a:rPr lang="it-IT" smtClean="0"/>
              <a:t>‹N›</a:t>
            </a:fld>
            <a:endParaRPr lang="it-IT" dirty="0"/>
          </a:p>
        </p:txBody>
      </p:sp>
    </p:spTree>
    <p:extLst>
      <p:ext uri="{BB962C8B-B14F-4D97-AF65-F5344CB8AC3E}">
        <p14:creationId xmlns:p14="http://schemas.microsoft.com/office/powerpoint/2010/main" val="3982922199"/>
      </p:ext>
    </p:extLst>
  </p:cSld>
  <p:clrMapOvr>
    <a:masterClrMapping/>
  </p:clrMapOvr>
  <mc:AlternateContent xmlns:mc="http://schemas.openxmlformats.org/markup-compatibility/2006" xmlns:p14="http://schemas.microsoft.com/office/powerpoint/2010/main">
    <mc:Choice Requires="p14">
      <p:transition spd="slow" p14:dur="5000" advClick="0" advTm="10000"/>
    </mc:Choice>
    <mc:Fallback xmlns="">
      <p:transition spd="slow" advClick="0"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897EBDF-0D7F-4D07-BDBF-F272998B48BC}" type="datetimeFigureOut">
              <a:rPr lang="it-IT" smtClean="0"/>
              <a:t>31/08/2016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13F6BB5-9AAA-41EF-9262-E1F9D49B0446}" type="slidenum">
              <a:rPr lang="it-IT" smtClean="0"/>
              <a:t>‹N›</a:t>
            </a:fld>
            <a:endParaRPr lang="it-IT" dirty="0"/>
          </a:p>
        </p:txBody>
      </p:sp>
    </p:spTree>
    <p:extLst>
      <p:ext uri="{BB962C8B-B14F-4D97-AF65-F5344CB8AC3E}">
        <p14:creationId xmlns:p14="http://schemas.microsoft.com/office/powerpoint/2010/main" val="1309777524"/>
      </p:ext>
    </p:extLst>
  </p:cSld>
  <p:clrMapOvr>
    <a:masterClrMapping/>
  </p:clrMapOvr>
  <mc:AlternateContent xmlns:mc="http://schemas.openxmlformats.org/markup-compatibility/2006" xmlns:p14="http://schemas.microsoft.com/office/powerpoint/2010/main">
    <mc:Choice Requires="p14">
      <p:transition spd="slow" p14:dur="5000" advClick="0" advTm="10000"/>
    </mc:Choice>
    <mc:Fallback xmlns="">
      <p:transition spd="slow" advClick="0"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897EBDF-0D7F-4D07-BDBF-F272998B48BC}" type="datetimeFigureOut">
              <a:rPr lang="it-IT" smtClean="0"/>
              <a:t>31/08/2016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13F6BB5-9AAA-41EF-9262-E1F9D49B0446}" type="slidenum">
              <a:rPr lang="it-IT" smtClean="0"/>
              <a:t>‹N›</a:t>
            </a:fld>
            <a:endParaRPr lang="it-IT" dirty="0"/>
          </a:p>
        </p:txBody>
      </p:sp>
    </p:spTree>
    <p:extLst>
      <p:ext uri="{BB962C8B-B14F-4D97-AF65-F5344CB8AC3E}">
        <p14:creationId xmlns:p14="http://schemas.microsoft.com/office/powerpoint/2010/main" val="2264297212"/>
      </p:ext>
    </p:extLst>
  </p:cSld>
  <p:clrMapOvr>
    <a:masterClrMapping/>
  </p:clrMapOvr>
  <mc:AlternateContent xmlns:mc="http://schemas.openxmlformats.org/markup-compatibility/2006" xmlns:p14="http://schemas.microsoft.com/office/powerpoint/2010/main">
    <mc:Choice Requires="p14">
      <p:transition spd="slow" p14:dur="5000" advClick="0" advTm="10000"/>
    </mc:Choice>
    <mc:Fallback xmlns="">
      <p:transition spd="slow" advClick="0"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97EBDF-0D7F-4D07-BDBF-F272998B48BC}" type="datetimeFigureOut">
              <a:rPr lang="it-IT" smtClean="0"/>
              <a:t>31/08/2016</a:t>
            </a:fld>
            <a:endParaRPr lang="it-IT"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3F6BB5-9AAA-41EF-9262-E1F9D49B0446}" type="slidenum">
              <a:rPr lang="it-IT" smtClean="0"/>
              <a:t>‹N›</a:t>
            </a:fld>
            <a:endParaRPr lang="it-IT" dirty="0"/>
          </a:p>
        </p:txBody>
      </p:sp>
    </p:spTree>
    <p:extLst>
      <p:ext uri="{BB962C8B-B14F-4D97-AF65-F5344CB8AC3E}">
        <p14:creationId xmlns:p14="http://schemas.microsoft.com/office/powerpoint/2010/main" val="15710795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5000" advClick="0" advTm="10000"/>
    </mc:Choice>
    <mc:Fallback xmlns="">
      <p:transition spd="slow" advClick="0" advTm="10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3"/><Relationship Id="rId1" Type="http://schemas.openxmlformats.org/officeDocument/2006/relationships/audio" Target="NULL"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 - THE.mp3">
            <a:hlinkClick r:id="" action="ppaction://media"/>
          </p:cNvPr>
          <p:cNvPicPr>
            <a:picLocks noChangeAspect="1"/>
          </p:cNvPicPr>
          <p:nvPr>
            <a:audioFile r:link="rId1"/>
            <p:extLst>
              <p:ext uri="{DAA4B4D4-6D71-4841-9C94-3DE7FCFB9230}">
                <p14:media xmlns:p14="http://schemas.microsoft.com/office/powerpoint/2010/main" r:embed="rId2">
                  <p14:trim end="156234.8426"/>
                  <p14:fade out="5000"/>
                  <p14:bmkLst>
                    <p14:bmk name="Segnalibro 1" time="0"/>
                  </p14:bmkLst>
                </p14:media>
              </p:ext>
            </p:extLst>
          </p:nvPr>
        </p:nvPicPr>
        <p:blipFill>
          <a:blip r:embed="rId4"/>
          <a:stretch>
            <a:fillRect/>
          </a:stretch>
        </p:blipFill>
        <p:spPr>
          <a:xfrm>
            <a:off x="-882352" y="1196752"/>
            <a:ext cx="756592" cy="756592"/>
          </a:xfrm>
          <a:prstGeom prst="rect">
            <a:avLst/>
          </a:prstGeom>
        </p:spPr>
      </p:pic>
    </p:spTree>
    <p:extLst>
      <p:ext uri="{BB962C8B-B14F-4D97-AF65-F5344CB8AC3E}">
        <p14:creationId xmlns:p14="http://schemas.microsoft.com/office/powerpoint/2010/main" val="351717152"/>
      </p:ext>
    </p:extLst>
  </p:cSld>
  <p:clrMapOvr>
    <a:masterClrMapping/>
  </p:clrMapOvr>
  <mc:AlternateContent xmlns:mc="http://schemas.openxmlformats.org/markup-compatibility/2006" xmlns:p14="http://schemas.microsoft.com/office/powerpoint/2010/main">
    <mc:Choice Requires="p14">
      <p:transition spd="slow" p14:dur="2000" advClick="0" advTm="6000">
        <p:fad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3752"/>
            <a:ext cx="8229600" cy="1143000"/>
          </a:xfrm>
        </p:spPr>
        <p:txBody>
          <a:bodyPr/>
          <a:lstStyle/>
          <a:p>
            <a:r>
              <a:rPr lang="it-IT" dirty="0" smtClean="0">
                <a:solidFill>
                  <a:srgbClr val="FF0000"/>
                </a:solidFill>
              </a:rPr>
              <a:t>Gita Scolastica in Calabria</a:t>
            </a:r>
            <a:endParaRPr lang="it-IT" dirty="0">
              <a:solidFill>
                <a:srgbClr val="FF0000"/>
              </a:solidFill>
            </a:endParaRPr>
          </a:p>
        </p:txBody>
      </p:sp>
      <p:sp>
        <p:nvSpPr>
          <p:cNvPr id="3" name="Segnaposto contenuto 2"/>
          <p:cNvSpPr>
            <a:spLocks noGrp="1"/>
          </p:cNvSpPr>
          <p:nvPr>
            <p:ph idx="1"/>
          </p:nvPr>
        </p:nvSpPr>
        <p:spPr>
          <a:xfrm>
            <a:off x="457200" y="1916832"/>
            <a:ext cx="8229600" cy="4209331"/>
          </a:xfrm>
        </p:spPr>
        <p:txBody>
          <a:bodyPr/>
          <a:lstStyle/>
          <a:p>
            <a:r>
              <a:rPr lang="it-IT" dirty="0" smtClean="0"/>
              <a:t>Prima tappa: Seminara</a:t>
            </a:r>
          </a:p>
          <a:p>
            <a:r>
              <a:rPr lang="it-IT" dirty="0" smtClean="0"/>
              <a:t>Seconda tappa: Scilla</a:t>
            </a:r>
          </a:p>
          <a:p>
            <a:r>
              <a:rPr lang="it-IT" dirty="0" smtClean="0"/>
              <a:t>Terza tappa: Reggio Calabria</a:t>
            </a:r>
          </a:p>
          <a:p>
            <a:endParaRPr lang="it-IT" dirty="0"/>
          </a:p>
          <a:p>
            <a:endParaRPr lang="it-IT" sz="2800" dirty="0" smtClean="0"/>
          </a:p>
          <a:p>
            <a:r>
              <a:rPr lang="it-IT" sz="2800" dirty="0" smtClean="0"/>
              <a:t>Museo Archeologico Nazionale</a:t>
            </a:r>
          </a:p>
          <a:p>
            <a:r>
              <a:rPr lang="it-IT" sz="2800" dirty="0" smtClean="0"/>
              <a:t>Lungomare Falcomatà</a:t>
            </a:r>
          </a:p>
        </p:txBody>
      </p:sp>
      <p:sp>
        <p:nvSpPr>
          <p:cNvPr id="4" name="CasellaDiTesto 3"/>
          <p:cNvSpPr txBox="1"/>
          <p:nvPr/>
        </p:nvSpPr>
        <p:spPr>
          <a:xfrm>
            <a:off x="476511" y="1268760"/>
            <a:ext cx="2223281" cy="646331"/>
          </a:xfrm>
          <a:prstGeom prst="rect">
            <a:avLst/>
          </a:prstGeom>
          <a:noFill/>
        </p:spPr>
        <p:txBody>
          <a:bodyPr wrap="square" rtlCol="0">
            <a:spAutoFit/>
          </a:bodyPr>
          <a:lstStyle/>
          <a:p>
            <a:r>
              <a:rPr lang="it-IT" sz="3600" dirty="0" smtClean="0"/>
              <a:t>Itinerario:</a:t>
            </a:r>
            <a:endParaRPr lang="it-IT" sz="3600" dirty="0"/>
          </a:p>
        </p:txBody>
      </p:sp>
      <p:sp>
        <p:nvSpPr>
          <p:cNvPr id="5" name="Freccia in giù 4"/>
          <p:cNvSpPr/>
          <p:nvPr/>
        </p:nvSpPr>
        <p:spPr>
          <a:xfrm>
            <a:off x="3995936" y="3861048"/>
            <a:ext cx="360040" cy="8640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3014452847"/>
      </p:ext>
    </p:extLst>
  </p:cSld>
  <p:clrMapOvr>
    <a:masterClrMapping/>
  </p:clrMapOvr>
  <mc:AlternateContent xmlns:mc="http://schemas.openxmlformats.org/markup-compatibility/2006" xmlns:p14="http://schemas.microsoft.com/office/powerpoint/2010/main">
    <mc:Choice Requires="p14">
      <p:transition spd="slow" p14:dur="5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2000" fill="hold"/>
                                        <p:tgtEl>
                                          <p:spTgt spid="4"/>
                                        </p:tgtEl>
                                        <p:attrNameLst>
                                          <p:attrName>ppt_w</p:attrName>
                                        </p:attrNameLst>
                                      </p:cBhvr>
                                      <p:tavLst>
                                        <p:tav tm="0">
                                          <p:val>
                                            <p:fltVal val="0"/>
                                          </p:val>
                                        </p:tav>
                                        <p:tav tm="100000">
                                          <p:val>
                                            <p:strVal val="#ppt_w"/>
                                          </p:val>
                                        </p:tav>
                                      </p:tavLst>
                                    </p:anim>
                                    <p:anim calcmode="lin" valueType="num">
                                      <p:cBhvr>
                                        <p:cTn id="13" dur="2000" fill="hold"/>
                                        <p:tgtEl>
                                          <p:spTgt spid="4"/>
                                        </p:tgtEl>
                                        <p:attrNameLst>
                                          <p:attrName>ppt_h</p:attrName>
                                        </p:attrNameLst>
                                      </p:cBhvr>
                                      <p:tavLst>
                                        <p:tav tm="0">
                                          <p:val>
                                            <p:fltVal val="0"/>
                                          </p:val>
                                        </p:tav>
                                        <p:tav tm="100000">
                                          <p:val>
                                            <p:strVal val="#ppt_h"/>
                                          </p:val>
                                        </p:tav>
                                      </p:tavLst>
                                    </p:anim>
                                    <p:animEffect transition="in" filter="fade">
                                      <p:cBhvr>
                                        <p:cTn id="14" dur="2000"/>
                                        <p:tgtEl>
                                          <p:spTgt spid="4"/>
                                        </p:tgtEl>
                                      </p:cBhvr>
                                    </p:animEffect>
                                  </p:childTnLst>
                                </p:cTn>
                              </p:par>
                              <p:par>
                                <p:cTn id="15" presetID="3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500" fill="hold"/>
                                        <p:tgtEl>
                                          <p:spTgt spid="3"/>
                                        </p:tgtEl>
                                        <p:attrNameLst>
                                          <p:attrName>ppt_w</p:attrName>
                                        </p:attrNameLst>
                                      </p:cBhvr>
                                      <p:tavLst>
                                        <p:tav tm="0">
                                          <p:val>
                                            <p:fltVal val="0"/>
                                          </p:val>
                                        </p:tav>
                                        <p:tav tm="100000">
                                          <p:val>
                                            <p:strVal val="#ppt_w"/>
                                          </p:val>
                                        </p:tav>
                                      </p:tavLst>
                                    </p:anim>
                                    <p:anim calcmode="lin" valueType="num">
                                      <p:cBhvr>
                                        <p:cTn id="18" dur="1500" fill="hold"/>
                                        <p:tgtEl>
                                          <p:spTgt spid="3"/>
                                        </p:tgtEl>
                                        <p:attrNameLst>
                                          <p:attrName>ppt_h</p:attrName>
                                        </p:attrNameLst>
                                      </p:cBhvr>
                                      <p:tavLst>
                                        <p:tav tm="0">
                                          <p:val>
                                            <p:fltVal val="0"/>
                                          </p:val>
                                        </p:tav>
                                        <p:tav tm="100000">
                                          <p:val>
                                            <p:strVal val="#ppt_h"/>
                                          </p:val>
                                        </p:tav>
                                      </p:tavLst>
                                    </p:anim>
                                    <p:anim calcmode="lin" valueType="num">
                                      <p:cBhvr>
                                        <p:cTn id="19" dur="1500" fill="hold"/>
                                        <p:tgtEl>
                                          <p:spTgt spid="3"/>
                                        </p:tgtEl>
                                        <p:attrNameLst>
                                          <p:attrName>style.rotation</p:attrName>
                                        </p:attrNameLst>
                                      </p:cBhvr>
                                      <p:tavLst>
                                        <p:tav tm="0">
                                          <p:val>
                                            <p:fltVal val="90"/>
                                          </p:val>
                                        </p:tav>
                                        <p:tav tm="100000">
                                          <p:val>
                                            <p:fltVal val="0"/>
                                          </p:val>
                                        </p:tav>
                                      </p:tavLst>
                                    </p:anim>
                                    <p:animEffect transition="in" filter="fade">
                                      <p:cBhvr>
                                        <p:cTn id="20" dur="1500"/>
                                        <p:tgtEl>
                                          <p:spTgt spid="3"/>
                                        </p:tgtEl>
                                      </p:cBhvr>
                                    </p:animEffect>
                                  </p:childTnLst>
                                </p:cTn>
                              </p:par>
                              <p:par>
                                <p:cTn id="21" presetID="10" presetClass="entr" presetSubtype="0" fill="hold" grpId="0" nodeType="withEffect">
                                  <p:stCondLst>
                                    <p:cond delay="15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Lst>
  </p:timing>
  <p:extLst mod="1">
    <p:ext uri="{E180D4A7-C9FB-4DFB-919C-405C955672EB}">
      <p14:showEvtLst xmlns:p14="http://schemas.microsoft.com/office/powerpoint/2010/main">
        <p14:playEvt time="1506" objId="7"/>
        <p14:stopEvt time="7648" objId="7"/>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olo 13"/>
          <p:cNvSpPr>
            <a:spLocks noGrp="1"/>
          </p:cNvSpPr>
          <p:nvPr>
            <p:ph type="ctrTitle"/>
          </p:nvPr>
        </p:nvSpPr>
        <p:spPr>
          <a:xfrm>
            <a:off x="0" y="-134111"/>
            <a:ext cx="9180512" cy="1114839"/>
          </a:xfrm>
        </p:spPr>
        <p:txBody>
          <a:bodyPr/>
          <a:lstStyle/>
          <a:p>
            <a:r>
              <a:rPr lang="it-IT" dirty="0" smtClean="0">
                <a:solidFill>
                  <a:srgbClr val="FF0000"/>
                </a:solidFill>
              </a:rPr>
              <a:t>Seminara</a:t>
            </a:r>
            <a:endParaRPr lang="it-IT" dirty="0">
              <a:solidFill>
                <a:srgbClr val="FF0000"/>
              </a:solidFill>
            </a:endParaRPr>
          </a:p>
        </p:txBody>
      </p:sp>
      <p:sp>
        <p:nvSpPr>
          <p:cNvPr id="16" name="CasellaDiTesto 15"/>
          <p:cNvSpPr txBox="1"/>
          <p:nvPr/>
        </p:nvSpPr>
        <p:spPr>
          <a:xfrm>
            <a:off x="2979887" y="4221088"/>
            <a:ext cx="2989921" cy="707886"/>
          </a:xfrm>
          <a:prstGeom prst="rect">
            <a:avLst/>
          </a:prstGeom>
          <a:noFill/>
        </p:spPr>
        <p:txBody>
          <a:bodyPr wrap="none" rtlCol="0">
            <a:spAutoFit/>
          </a:bodyPr>
          <a:lstStyle/>
          <a:p>
            <a:pPr algn="just"/>
            <a:r>
              <a:rPr lang="it-IT" sz="2000" b="1" dirty="0" smtClean="0"/>
              <a:t>Chiesa della Madonna dei </a:t>
            </a:r>
          </a:p>
          <a:p>
            <a:pPr algn="just"/>
            <a:r>
              <a:rPr lang="it-IT" sz="2000" b="1" dirty="0"/>
              <a:t> </a:t>
            </a:r>
            <a:r>
              <a:rPr lang="it-IT" sz="2000" b="1" dirty="0" smtClean="0"/>
              <a:t>                 Poveri</a:t>
            </a:r>
            <a:endParaRPr lang="it-IT" sz="2000" b="1" dirty="0"/>
          </a:p>
        </p:txBody>
      </p:sp>
      <p:pic>
        <p:nvPicPr>
          <p:cNvPr id="17" name="Immagin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0152" y="1718299"/>
            <a:ext cx="2953009" cy="2214757"/>
          </a:xfrm>
          <a:prstGeom prst="rect">
            <a:avLst/>
          </a:prstGeom>
        </p:spPr>
      </p:pic>
      <p:pic>
        <p:nvPicPr>
          <p:cNvPr id="19" name="Immagin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3796" y="5016036"/>
            <a:ext cx="2522340" cy="1418816"/>
          </a:xfrm>
          <a:prstGeom prst="rect">
            <a:avLst/>
          </a:prstGeom>
        </p:spPr>
      </p:pic>
      <p:sp>
        <p:nvSpPr>
          <p:cNvPr id="23" name="CasellaDiTesto 22"/>
          <p:cNvSpPr txBox="1"/>
          <p:nvPr/>
        </p:nvSpPr>
        <p:spPr>
          <a:xfrm>
            <a:off x="6078784" y="704890"/>
            <a:ext cx="2753250" cy="707886"/>
          </a:xfrm>
          <a:prstGeom prst="rect">
            <a:avLst/>
          </a:prstGeom>
          <a:noFill/>
        </p:spPr>
        <p:txBody>
          <a:bodyPr wrap="square" rtlCol="0">
            <a:spAutoFit/>
          </a:bodyPr>
          <a:lstStyle/>
          <a:p>
            <a:pPr algn="ctr"/>
            <a:r>
              <a:rPr lang="it-IT" sz="2000" b="1" dirty="0" smtClean="0"/>
              <a:t>Statua della</a:t>
            </a:r>
          </a:p>
          <a:p>
            <a:pPr algn="ctr"/>
            <a:r>
              <a:rPr lang="it-IT" sz="2000" b="1" dirty="0" smtClean="0"/>
              <a:t>Madonna dei Poveri</a:t>
            </a:r>
            <a:endParaRPr lang="it-IT" sz="2000" b="1" dirty="0"/>
          </a:p>
        </p:txBody>
      </p:sp>
      <p:pic>
        <p:nvPicPr>
          <p:cNvPr id="25" name="Immagin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0192" y="4730580"/>
            <a:ext cx="2511198" cy="1898749"/>
          </a:xfrm>
          <a:prstGeom prst="rect">
            <a:avLst/>
          </a:prstGeom>
        </p:spPr>
      </p:pic>
      <p:pic>
        <p:nvPicPr>
          <p:cNvPr id="1026" name="Picture 2" descr="C:\Users\Manuela\Desktop\foto gita reggio\GITA 2\P_20160503_17523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528" y="4730580"/>
            <a:ext cx="2391190" cy="1867917"/>
          </a:xfrm>
          <a:prstGeom prst="rect">
            <a:avLst/>
          </a:prstGeom>
          <a:noFill/>
          <a:extLst>
            <a:ext uri="{909E8E84-426E-40DD-AFC4-6F175D3DCCD1}">
              <a14:hiddenFill xmlns:a14="http://schemas.microsoft.com/office/drawing/2010/main">
                <a:solidFill>
                  <a:srgbClr val="FFFFFF"/>
                </a:solidFill>
              </a14:hiddenFill>
            </a:ext>
          </a:extLst>
        </p:spPr>
      </p:pic>
      <p:sp>
        <p:nvSpPr>
          <p:cNvPr id="30" name="CasellaDiTesto 29"/>
          <p:cNvSpPr txBox="1"/>
          <p:nvPr/>
        </p:nvSpPr>
        <p:spPr>
          <a:xfrm>
            <a:off x="323528" y="908720"/>
            <a:ext cx="5400600" cy="3477875"/>
          </a:xfrm>
          <a:prstGeom prst="rect">
            <a:avLst/>
          </a:prstGeom>
          <a:noFill/>
        </p:spPr>
        <p:txBody>
          <a:bodyPr wrap="square" rtlCol="0">
            <a:spAutoFit/>
          </a:bodyPr>
          <a:lstStyle/>
          <a:p>
            <a:pPr algn="just"/>
            <a:r>
              <a:rPr lang="it-IT" sz="2000" b="1" dirty="0" smtClean="0"/>
              <a:t>SEMINARA</a:t>
            </a:r>
            <a:r>
              <a:rPr lang="it-IT" sz="2000" dirty="0" smtClean="0"/>
              <a:t> è un comune italiano della provincia di Reggio Calabria famoso per le tre Battaglie di Seminara avvenute durante le Guerre d'Italia. La prima Battaglia di Seminara avvenne il 28 giugno 1495 durante la Prima guerra italiana, tra Francia e l'Alleanza della Spagna e di Napoli. La seconda, il 25 dicembre 1502, e la terza, il 21 aprile 1503, durante la Seconda guerra italiana, tra Francia e Spagna che, con il trattato segreto di Granada (l'11 aprile 1500), si divisero il Mezzogiorno di Federico d'Aragona.</a:t>
            </a:r>
          </a:p>
        </p:txBody>
      </p:sp>
    </p:spTree>
    <p:extLst>
      <p:ext uri="{BB962C8B-B14F-4D97-AF65-F5344CB8AC3E}">
        <p14:creationId xmlns:p14="http://schemas.microsoft.com/office/powerpoint/2010/main" val="3970376958"/>
      </p:ext>
    </p:extLst>
  </p:cSld>
  <p:clrMapOvr>
    <a:masterClrMapping/>
  </p:clrMapOvr>
  <mc:AlternateContent xmlns:mc="http://schemas.openxmlformats.org/markup-compatibility/2006" xmlns:p14="http://schemas.microsoft.com/office/powerpoint/2010/main">
    <mc:Choice Requires="p14">
      <p:transition spd="slow" p14:dur="4000" advTm="25000"/>
    </mc:Choice>
    <mc:Fallback xmlns="">
      <p:transition spd="slow" advTm="2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2000"/>
                                        <p:tgtEl>
                                          <p:spTgt spid="14"/>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2000"/>
                                        <p:tgtEl>
                                          <p:spTgt spid="23"/>
                                        </p:tgtEl>
                                      </p:cBhvr>
                                    </p:animEffect>
                                    <p:anim calcmode="lin" valueType="num">
                                      <p:cBhvr>
                                        <p:cTn id="12" dur="2000" fill="hold"/>
                                        <p:tgtEl>
                                          <p:spTgt spid="23"/>
                                        </p:tgtEl>
                                        <p:attrNameLst>
                                          <p:attrName>ppt_x</p:attrName>
                                        </p:attrNameLst>
                                      </p:cBhvr>
                                      <p:tavLst>
                                        <p:tav tm="0">
                                          <p:val>
                                            <p:strVal val="#ppt_x"/>
                                          </p:val>
                                        </p:tav>
                                        <p:tav tm="100000">
                                          <p:val>
                                            <p:strVal val="#ppt_x"/>
                                          </p:val>
                                        </p:tav>
                                      </p:tavLst>
                                    </p:anim>
                                    <p:anim calcmode="lin" valueType="num">
                                      <p:cBhvr>
                                        <p:cTn id="13" dur="2000" fill="hold"/>
                                        <p:tgtEl>
                                          <p:spTgt spid="23"/>
                                        </p:tgtEl>
                                        <p:attrNameLst>
                                          <p:attrName>ppt_y</p:attrName>
                                        </p:attrNameLst>
                                      </p:cBhvr>
                                      <p:tavLst>
                                        <p:tav tm="0">
                                          <p:val>
                                            <p:strVal val="#ppt_y-.1"/>
                                          </p:val>
                                        </p:tav>
                                        <p:tav tm="100000">
                                          <p:val>
                                            <p:strVal val="#ppt_y"/>
                                          </p:val>
                                        </p:tav>
                                      </p:tavLst>
                                    </p:anim>
                                  </p:childTnLst>
                                </p:cTn>
                              </p:par>
                              <p:par>
                                <p:cTn id="14" presetID="13" presetClass="entr" presetSubtype="32" fill="hold" nodeType="withEffect">
                                  <p:stCondLst>
                                    <p:cond delay="1000"/>
                                  </p:stCondLst>
                                  <p:childTnLst>
                                    <p:set>
                                      <p:cBhvr>
                                        <p:cTn id="15" dur="1" fill="hold">
                                          <p:stCondLst>
                                            <p:cond delay="0"/>
                                          </p:stCondLst>
                                        </p:cTn>
                                        <p:tgtEl>
                                          <p:spTgt spid="17"/>
                                        </p:tgtEl>
                                        <p:attrNameLst>
                                          <p:attrName>style.visibility</p:attrName>
                                        </p:attrNameLst>
                                      </p:cBhvr>
                                      <p:to>
                                        <p:strVal val="visible"/>
                                      </p:to>
                                    </p:set>
                                    <p:animEffect transition="in" filter="plus(out)">
                                      <p:cBhvr>
                                        <p:cTn id="16" dur="2000"/>
                                        <p:tgtEl>
                                          <p:spTgt spid="17"/>
                                        </p:tgtEl>
                                      </p:cBhvr>
                                    </p:animEffect>
                                  </p:childTnLst>
                                </p:cTn>
                              </p:par>
                              <p:par>
                                <p:cTn id="17" presetID="2" presetClass="entr" presetSubtype="8" fill="hold" grpId="0" nodeType="withEffect">
                                  <p:stCondLst>
                                    <p:cond delay="10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2000" fill="hold"/>
                                        <p:tgtEl>
                                          <p:spTgt spid="16"/>
                                        </p:tgtEl>
                                        <p:attrNameLst>
                                          <p:attrName>ppt_x</p:attrName>
                                        </p:attrNameLst>
                                      </p:cBhvr>
                                      <p:tavLst>
                                        <p:tav tm="0">
                                          <p:val>
                                            <p:strVal val="0-#ppt_w/2"/>
                                          </p:val>
                                        </p:tav>
                                        <p:tav tm="100000">
                                          <p:val>
                                            <p:strVal val="#ppt_x"/>
                                          </p:val>
                                        </p:tav>
                                      </p:tavLst>
                                    </p:anim>
                                    <p:anim calcmode="lin" valueType="num">
                                      <p:cBhvr additive="base">
                                        <p:cTn id="20" dur="2000" fill="hold"/>
                                        <p:tgtEl>
                                          <p:spTgt spid="16"/>
                                        </p:tgtEl>
                                        <p:attrNameLst>
                                          <p:attrName>ppt_y</p:attrName>
                                        </p:attrNameLst>
                                      </p:cBhvr>
                                      <p:tavLst>
                                        <p:tav tm="0">
                                          <p:val>
                                            <p:strVal val="#ppt_y"/>
                                          </p:val>
                                        </p:tav>
                                        <p:tav tm="100000">
                                          <p:val>
                                            <p:strVal val="#ppt_y"/>
                                          </p:val>
                                        </p:tav>
                                      </p:tavLst>
                                    </p:anim>
                                  </p:childTnLst>
                                </p:cTn>
                              </p:par>
                              <p:par>
                                <p:cTn id="21" presetID="4" presetClass="entr" presetSubtype="16" fill="hold" nodeType="withEffect">
                                  <p:stCondLst>
                                    <p:cond delay="1250"/>
                                  </p:stCondLst>
                                  <p:childTnLst>
                                    <p:set>
                                      <p:cBhvr>
                                        <p:cTn id="22" dur="1" fill="hold">
                                          <p:stCondLst>
                                            <p:cond delay="0"/>
                                          </p:stCondLst>
                                        </p:cTn>
                                        <p:tgtEl>
                                          <p:spTgt spid="19"/>
                                        </p:tgtEl>
                                        <p:attrNameLst>
                                          <p:attrName>style.visibility</p:attrName>
                                        </p:attrNameLst>
                                      </p:cBhvr>
                                      <p:to>
                                        <p:strVal val="visible"/>
                                      </p:to>
                                    </p:set>
                                    <p:animEffect transition="in" filter="box(in)">
                                      <p:cBhvr>
                                        <p:cTn id="23" dur="1750"/>
                                        <p:tgtEl>
                                          <p:spTgt spid="19"/>
                                        </p:tgtEl>
                                      </p:cBhvr>
                                    </p:animEffect>
                                  </p:childTnLst>
                                </p:cTn>
                              </p:par>
                              <p:par>
                                <p:cTn id="24" presetID="8" presetClass="entr" presetSubtype="16" fill="hold" nodeType="withEffect">
                                  <p:stCondLst>
                                    <p:cond delay="1500"/>
                                  </p:stCondLst>
                                  <p:childTnLst>
                                    <p:set>
                                      <p:cBhvr>
                                        <p:cTn id="25" dur="1" fill="hold">
                                          <p:stCondLst>
                                            <p:cond delay="0"/>
                                          </p:stCondLst>
                                        </p:cTn>
                                        <p:tgtEl>
                                          <p:spTgt spid="1026"/>
                                        </p:tgtEl>
                                        <p:attrNameLst>
                                          <p:attrName>style.visibility</p:attrName>
                                        </p:attrNameLst>
                                      </p:cBhvr>
                                      <p:to>
                                        <p:strVal val="visible"/>
                                      </p:to>
                                    </p:set>
                                    <p:animEffect transition="in" filter="diamond(in)">
                                      <p:cBhvr>
                                        <p:cTn id="26" dur="1000"/>
                                        <p:tgtEl>
                                          <p:spTgt spid="1026"/>
                                        </p:tgtEl>
                                      </p:cBhvr>
                                    </p:animEffect>
                                  </p:childTnLst>
                                </p:cTn>
                              </p:par>
                              <p:par>
                                <p:cTn id="27" presetID="6" presetClass="entr" presetSubtype="16" fill="hold" nodeType="withEffect">
                                  <p:stCondLst>
                                    <p:cond delay="1750"/>
                                  </p:stCondLst>
                                  <p:childTnLst>
                                    <p:set>
                                      <p:cBhvr>
                                        <p:cTn id="28" dur="1" fill="hold">
                                          <p:stCondLst>
                                            <p:cond delay="0"/>
                                          </p:stCondLst>
                                        </p:cTn>
                                        <p:tgtEl>
                                          <p:spTgt spid="25"/>
                                        </p:tgtEl>
                                        <p:attrNameLst>
                                          <p:attrName>style.visibility</p:attrName>
                                        </p:attrNameLst>
                                      </p:cBhvr>
                                      <p:to>
                                        <p:strVal val="visible"/>
                                      </p:to>
                                    </p:set>
                                    <p:animEffect transition="in" filter="circle(in)">
                                      <p:cBhvr>
                                        <p:cTn id="29" dur="1250"/>
                                        <p:tgtEl>
                                          <p:spTgt spid="25"/>
                                        </p:tgtEl>
                                      </p:cBhvr>
                                    </p:animEffect>
                                  </p:childTnLst>
                                </p:cTn>
                              </p:par>
                              <p:par>
                                <p:cTn id="30" presetID="45" presetClass="entr" presetSubtype="0" fill="hold" grpId="0" nodeType="withEffect">
                                  <p:stCondLst>
                                    <p:cond delay="150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1000"/>
                                        <p:tgtEl>
                                          <p:spTgt spid="30"/>
                                        </p:tgtEl>
                                      </p:cBhvr>
                                    </p:animEffect>
                                    <p:anim calcmode="lin" valueType="num">
                                      <p:cBhvr>
                                        <p:cTn id="33" dur="1000" fill="hold"/>
                                        <p:tgtEl>
                                          <p:spTgt spid="30"/>
                                        </p:tgtEl>
                                        <p:attrNameLst>
                                          <p:attrName>ppt_w</p:attrName>
                                        </p:attrNameLst>
                                      </p:cBhvr>
                                      <p:tavLst>
                                        <p:tav tm="0" fmla="#ppt_w*sin(2.5*pi*$)">
                                          <p:val>
                                            <p:fltVal val="0"/>
                                          </p:val>
                                        </p:tav>
                                        <p:tav tm="100000">
                                          <p:val>
                                            <p:fltVal val="1"/>
                                          </p:val>
                                        </p:tav>
                                      </p:tavLst>
                                    </p:anim>
                                    <p:anim calcmode="lin" valueType="num">
                                      <p:cBhvr>
                                        <p:cTn id="34" dur="1000" fill="hold"/>
                                        <p:tgtEl>
                                          <p:spTgt spid="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23"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8531"/>
            <a:ext cx="9144000" cy="1143000"/>
          </a:xfrm>
        </p:spPr>
        <p:txBody>
          <a:bodyPr/>
          <a:lstStyle/>
          <a:p>
            <a:r>
              <a:rPr lang="it-IT" dirty="0" smtClean="0">
                <a:solidFill>
                  <a:srgbClr val="FF0000"/>
                </a:solidFill>
              </a:rPr>
              <a:t>Scilla</a:t>
            </a:r>
            <a:endParaRPr lang="it-IT" dirty="0">
              <a:solidFill>
                <a:srgbClr val="FF0000"/>
              </a:solidFill>
            </a:endParaRPr>
          </a:p>
        </p:txBody>
      </p:sp>
      <p:pic>
        <p:nvPicPr>
          <p:cNvPr id="4" name="Segnaposto contenuto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12160" y="1700808"/>
            <a:ext cx="2534411" cy="1900808"/>
          </a:xfrm>
        </p:spPr>
      </p:pic>
      <p:pic>
        <p:nvPicPr>
          <p:cNvPr id="5" name="Immagin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6577" y="4175943"/>
            <a:ext cx="2847871" cy="2135903"/>
          </a:xfrm>
          <a:prstGeom prst="rect">
            <a:avLst/>
          </a:prstGeom>
        </p:spPr>
      </p:pic>
      <p:pic>
        <p:nvPicPr>
          <p:cNvPr id="7" name="Immagin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1560" y="4005064"/>
            <a:ext cx="3075709" cy="2306782"/>
          </a:xfrm>
          <a:prstGeom prst="rect">
            <a:avLst/>
          </a:prstGeom>
        </p:spPr>
      </p:pic>
      <p:sp>
        <p:nvSpPr>
          <p:cNvPr id="11" name="CasellaDiTesto 10"/>
          <p:cNvSpPr txBox="1"/>
          <p:nvPr/>
        </p:nvSpPr>
        <p:spPr>
          <a:xfrm rot="10800000" flipH="1" flipV="1">
            <a:off x="3915943" y="4976689"/>
            <a:ext cx="1448145" cy="646331"/>
          </a:xfrm>
          <a:prstGeom prst="rect">
            <a:avLst/>
          </a:prstGeom>
          <a:noFill/>
        </p:spPr>
        <p:txBody>
          <a:bodyPr wrap="square" rtlCol="0">
            <a:spAutoFit/>
          </a:bodyPr>
          <a:lstStyle/>
          <a:p>
            <a:pPr algn="ctr"/>
            <a:r>
              <a:rPr lang="it-IT" b="1" dirty="0" smtClean="0"/>
              <a:t>  Lungomare       di Scilla</a:t>
            </a:r>
            <a:endParaRPr lang="it-IT" b="1" dirty="0"/>
          </a:p>
        </p:txBody>
      </p:sp>
      <p:sp>
        <p:nvSpPr>
          <p:cNvPr id="16" name="CasellaDiTesto 15"/>
          <p:cNvSpPr txBox="1"/>
          <p:nvPr/>
        </p:nvSpPr>
        <p:spPr>
          <a:xfrm>
            <a:off x="6444208" y="1052736"/>
            <a:ext cx="1656184" cy="369332"/>
          </a:xfrm>
          <a:prstGeom prst="rect">
            <a:avLst/>
          </a:prstGeom>
          <a:noFill/>
        </p:spPr>
        <p:txBody>
          <a:bodyPr wrap="square" rtlCol="0">
            <a:spAutoFit/>
          </a:bodyPr>
          <a:lstStyle/>
          <a:p>
            <a:pPr algn="just"/>
            <a:r>
              <a:rPr lang="it-IT" b="1" dirty="0" smtClean="0"/>
              <a:t>La ninfa Scilla</a:t>
            </a:r>
            <a:endParaRPr lang="it-IT" b="1" dirty="0"/>
          </a:p>
        </p:txBody>
      </p:sp>
      <p:sp>
        <p:nvSpPr>
          <p:cNvPr id="17" name="CasellaDiTesto 16"/>
          <p:cNvSpPr txBox="1"/>
          <p:nvPr/>
        </p:nvSpPr>
        <p:spPr>
          <a:xfrm>
            <a:off x="611560" y="1237402"/>
            <a:ext cx="3816424" cy="2246769"/>
          </a:xfrm>
          <a:prstGeom prst="rect">
            <a:avLst/>
          </a:prstGeom>
          <a:noFill/>
        </p:spPr>
        <p:txBody>
          <a:bodyPr wrap="square" rtlCol="0">
            <a:spAutoFit/>
          </a:bodyPr>
          <a:lstStyle/>
          <a:p>
            <a:pPr algn="just"/>
            <a:r>
              <a:rPr lang="it-IT" sz="2000" dirty="0" smtClean="0"/>
              <a:t>SCILLA (anticamente U Scigghiju in calabrese) è un comune italiano della provincia di Reggio Calabria. Importante località turistica e balneare poco a nord di Reggio. Scilla costituisce uno tra i borghi più belli e caratteristici d'Italia.</a:t>
            </a:r>
            <a:endParaRPr lang="it-IT" sz="2000" dirty="0"/>
          </a:p>
        </p:txBody>
      </p:sp>
    </p:spTree>
    <p:extLst>
      <p:ext uri="{BB962C8B-B14F-4D97-AF65-F5344CB8AC3E}">
        <p14:creationId xmlns:p14="http://schemas.microsoft.com/office/powerpoint/2010/main" val="783310017"/>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100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1500" fill="hold"/>
                                        <p:tgtEl>
                                          <p:spTgt spid="11"/>
                                        </p:tgtEl>
                                        <p:attrNameLst>
                                          <p:attrName>ppt_x</p:attrName>
                                        </p:attrNameLst>
                                      </p:cBhvr>
                                      <p:tavLst>
                                        <p:tav tm="0">
                                          <p:val>
                                            <p:strVal val="#ppt_x"/>
                                          </p:val>
                                        </p:tav>
                                        <p:tav tm="100000">
                                          <p:val>
                                            <p:strVal val="#ppt_x"/>
                                          </p:val>
                                        </p:tav>
                                      </p:tavLst>
                                    </p:anim>
                                    <p:anim calcmode="lin" valueType="num">
                                      <p:cBhvr additive="base">
                                        <p:cTn id="17" dur="1500" fill="hold"/>
                                        <p:tgtEl>
                                          <p:spTgt spid="11"/>
                                        </p:tgtEl>
                                        <p:attrNameLst>
                                          <p:attrName>ppt_y</p:attrName>
                                        </p:attrNameLst>
                                      </p:cBhvr>
                                      <p:tavLst>
                                        <p:tav tm="0">
                                          <p:val>
                                            <p:strVal val="1+#ppt_h/2"/>
                                          </p:val>
                                        </p:tav>
                                        <p:tav tm="100000">
                                          <p:val>
                                            <p:strVal val="#ppt_y"/>
                                          </p:val>
                                        </p:tav>
                                      </p:tavLst>
                                    </p:anim>
                                  </p:childTnLst>
                                </p:cTn>
                              </p:par>
                              <p:par>
                                <p:cTn id="18" presetID="22" presetClass="entr" presetSubtype="4" fill="hold" nodeType="withEffect">
                                  <p:stCondLst>
                                    <p:cond delay="125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1750"/>
                                        <p:tgtEl>
                                          <p:spTgt spid="4"/>
                                        </p:tgtEl>
                                      </p:cBhvr>
                                    </p:animEffect>
                                  </p:childTnLst>
                                </p:cTn>
                              </p:par>
                              <p:par>
                                <p:cTn id="21" presetID="16" presetClass="entr" presetSubtype="21" fill="hold" nodeType="withEffect">
                                  <p:stCondLst>
                                    <p:cond delay="175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1250"/>
                                        <p:tgtEl>
                                          <p:spTgt spid="5"/>
                                        </p:tgtEl>
                                      </p:cBhvr>
                                    </p:animEffect>
                                  </p:childTnLst>
                                </p:cTn>
                              </p:par>
                              <p:par>
                                <p:cTn id="24" presetID="21" presetClass="entr" presetSubtype="1" fill="hold" nodeType="withEffect">
                                  <p:stCondLst>
                                    <p:cond delay="1500"/>
                                  </p:stCondLst>
                                  <p:childTnLst>
                                    <p:set>
                                      <p:cBhvr>
                                        <p:cTn id="25" dur="1" fill="hold">
                                          <p:stCondLst>
                                            <p:cond delay="0"/>
                                          </p:stCondLst>
                                        </p:cTn>
                                        <p:tgtEl>
                                          <p:spTgt spid="7"/>
                                        </p:tgtEl>
                                        <p:attrNameLst>
                                          <p:attrName>style.visibility</p:attrName>
                                        </p:attrNameLst>
                                      </p:cBhvr>
                                      <p:to>
                                        <p:strVal val="visible"/>
                                      </p:to>
                                    </p:set>
                                    <p:animEffect transition="in" filter="wheel(1)">
                                      <p:cBhvr>
                                        <p:cTn id="26" dur="1000"/>
                                        <p:tgtEl>
                                          <p:spTgt spid="7"/>
                                        </p:tgtEl>
                                      </p:cBhvr>
                                    </p:animEffect>
                                  </p:childTnLst>
                                </p:cTn>
                              </p:par>
                              <p:par>
                                <p:cTn id="27" presetID="14" presetClass="entr" presetSubtype="10" fill="hold" grpId="0" nodeType="withEffect">
                                  <p:stCondLst>
                                    <p:cond delay="1500"/>
                                  </p:stCondLst>
                                  <p:childTnLst>
                                    <p:set>
                                      <p:cBhvr>
                                        <p:cTn id="28" dur="1" fill="hold">
                                          <p:stCondLst>
                                            <p:cond delay="0"/>
                                          </p:stCondLst>
                                        </p:cTn>
                                        <p:tgtEl>
                                          <p:spTgt spid="17"/>
                                        </p:tgtEl>
                                        <p:attrNameLst>
                                          <p:attrName>style.visibility</p:attrName>
                                        </p:attrNameLst>
                                      </p:cBhvr>
                                      <p:to>
                                        <p:strVal val="visible"/>
                                      </p:to>
                                    </p:set>
                                    <p:animEffect transition="in" filter="randombar(horizontal)">
                                      <p:cBhvr>
                                        <p:cTn id="29" dur="1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6" grpId="0"/>
      <p:bldP spid="17" grpId="0"/>
    </p:bldLst>
  </p:timing>
  <p:extLst mod="1">
    <p:ext uri="{E180D4A7-C9FB-4DFB-919C-405C955672EB}">
      <p14:showEvtLst xmlns:p14="http://schemas.microsoft.com/office/powerpoint/2010/main">
        <p14:playEvt time="0" objId="3"/>
        <p14:stopEvt time="214" objId="3"/>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189656"/>
            <a:ext cx="9144000" cy="1386408"/>
          </a:xfrm>
        </p:spPr>
        <p:txBody>
          <a:bodyPr/>
          <a:lstStyle/>
          <a:p>
            <a:r>
              <a:rPr lang="it-IT" dirty="0" smtClean="0">
                <a:solidFill>
                  <a:srgbClr val="FF0000"/>
                </a:solidFill>
              </a:rPr>
              <a:t>Reggio Calabria</a:t>
            </a:r>
            <a:endParaRPr lang="it-IT" dirty="0">
              <a:solidFill>
                <a:srgbClr val="FF0000"/>
              </a:solidFill>
            </a:endParaRPr>
          </a:p>
        </p:txBody>
      </p:sp>
      <p:sp>
        <p:nvSpPr>
          <p:cNvPr id="3" name="Segnaposto contenuto 2"/>
          <p:cNvSpPr>
            <a:spLocks noGrp="1"/>
          </p:cNvSpPr>
          <p:nvPr>
            <p:ph idx="1"/>
          </p:nvPr>
        </p:nvSpPr>
        <p:spPr>
          <a:xfrm>
            <a:off x="288032" y="908720"/>
            <a:ext cx="8532440" cy="4012012"/>
          </a:xfrm>
        </p:spPr>
        <p:txBody>
          <a:bodyPr>
            <a:normAutofit/>
          </a:bodyPr>
          <a:lstStyle/>
          <a:p>
            <a:pPr marL="0" indent="0" algn="just">
              <a:spcBef>
                <a:spcPts val="0"/>
              </a:spcBef>
              <a:buNone/>
            </a:pPr>
            <a:r>
              <a:rPr lang="it-IT" sz="1800" dirty="0" smtClean="0"/>
              <a:t>REGGIO  di CALABRIA, comunemente nota come Reggio Calabria o semplicemente Reggio. </a:t>
            </a:r>
          </a:p>
          <a:p>
            <a:pPr marL="0" indent="0" algn="just">
              <a:spcBef>
                <a:spcPts val="0"/>
              </a:spcBef>
              <a:buNone/>
            </a:pPr>
            <a:r>
              <a:rPr lang="it-IT" sz="1800" dirty="0" smtClean="0"/>
              <a:t>Reggio è situata sulla punta dello "Stivale", alle pendici dell'Aspromonte ed è la prima città della regione per antichità infatti nonostante la sua antica fondazione si presenta con un impianto urbano moderno dovuto al catastrofico terremoto che il 28 dicembre 1908 distrusse gran parte dell'abitato. Il suo sistema urbano, costretto dallo stretto di Messina e coronato alle spalle dalle ultime propaggini dell'Appennino, rappresenta uno dei principali poli economici e di servizio regionale ma anche una delle massime concentrazioni di nodi e attrezzature per i trasporti e naturale struttura logistica della Regione verso le coste meridionali del Mediterraneo. Il centro storico, costituito prevalentemente da palazzi dalle linee liberty, ha uno sviluppo lineare lungo la costa calabra dello stretto con strade parallele al lungomare punteggiato di magnolie, palme e piante rare o esotiche.</a:t>
            </a:r>
          </a:p>
          <a:p>
            <a:pPr marL="0" indent="0" algn="just">
              <a:buNone/>
            </a:pPr>
            <a:endParaRPr lang="it-IT" sz="2000" dirty="0"/>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5745" y="4365104"/>
            <a:ext cx="3046415" cy="2327461"/>
          </a:xfrm>
          <a:prstGeom prst="rect">
            <a:avLst/>
          </a:prstGeom>
        </p:spPr>
      </p:pic>
    </p:spTree>
    <p:extLst>
      <p:ext uri="{BB962C8B-B14F-4D97-AF65-F5344CB8AC3E}">
        <p14:creationId xmlns:p14="http://schemas.microsoft.com/office/powerpoint/2010/main" val="1188125133"/>
      </p:ext>
    </p:extLst>
  </p:cSld>
  <p:clrMapOvr>
    <a:masterClrMapping/>
  </p:clrMapOvr>
  <mc:AlternateContent xmlns:mc="http://schemas.openxmlformats.org/markup-compatibility/2006" xmlns:p14="http://schemas.microsoft.com/office/powerpoint/2010/main">
    <mc:Choice Requires="p14">
      <p:transition spd="slow" p14:dur="5000" advClick="0" advTm="25000"/>
    </mc:Choice>
    <mc:Fallback xmlns="">
      <p:transition spd="slow" advClick="0" advTm="2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2000"/>
                                        <p:tgtEl>
                                          <p:spTgt spid="2"/>
                                        </p:tgtEl>
                                      </p:cBhvr>
                                    </p:animEffect>
                                  </p:childTnLst>
                                </p:cTn>
                              </p:par>
                              <p:par>
                                <p:cTn id="8" presetID="21" presetClass="entr" presetSubtype="4" fill="hold" grpId="0"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wheel(4)">
                                      <p:cBhvr>
                                        <p:cTn id="10" dur="1000"/>
                                        <p:tgtEl>
                                          <p:spTgt spid="3"/>
                                        </p:tgtEl>
                                      </p:cBhvr>
                                    </p:animEffect>
                                  </p:childTnLst>
                                </p:cTn>
                              </p:par>
                              <p:par>
                                <p:cTn id="11" presetID="8" presetClass="entr" presetSubtype="16" fill="hold" nodeType="withEffect">
                                  <p:stCondLst>
                                    <p:cond delay="100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143000"/>
          </a:xfrm>
        </p:spPr>
        <p:txBody>
          <a:bodyPr/>
          <a:lstStyle/>
          <a:p>
            <a:r>
              <a:rPr lang="it-IT" dirty="0" smtClean="0">
                <a:solidFill>
                  <a:srgbClr val="FF0000"/>
                </a:solidFill>
              </a:rPr>
              <a:t>Museo Archeologico Nazionale</a:t>
            </a:r>
            <a:endParaRPr lang="it-IT" dirty="0">
              <a:solidFill>
                <a:srgbClr val="FF0000"/>
              </a:solidFill>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4248" y="1160748"/>
            <a:ext cx="2069162" cy="3240360"/>
          </a:xfrm>
          <a:prstGeom prst="rect">
            <a:avLst/>
          </a:prstGeom>
        </p:spPr>
      </p:pic>
      <p:pic>
        <p:nvPicPr>
          <p:cNvPr id="5" name="Im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3717032"/>
            <a:ext cx="1712788" cy="2708920"/>
          </a:xfrm>
          <a:prstGeom prst="rect">
            <a:avLst/>
          </a:prstGeom>
        </p:spPr>
      </p:pic>
      <p:pic>
        <p:nvPicPr>
          <p:cNvPr id="6" name="Immagin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83768" y="2636912"/>
            <a:ext cx="1655465" cy="2943048"/>
          </a:xfrm>
          <a:prstGeom prst="rect">
            <a:avLst/>
          </a:prstGeom>
        </p:spPr>
      </p:pic>
      <p:pic>
        <p:nvPicPr>
          <p:cNvPr id="7" name="Immagin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1875460"/>
            <a:ext cx="1764965" cy="3137716"/>
          </a:xfrm>
          <a:prstGeom prst="rect">
            <a:avLst/>
          </a:prstGeom>
        </p:spPr>
      </p:pic>
      <p:sp>
        <p:nvSpPr>
          <p:cNvPr id="10" name="CasellaDiTesto 9"/>
          <p:cNvSpPr txBox="1"/>
          <p:nvPr/>
        </p:nvSpPr>
        <p:spPr>
          <a:xfrm rot="10800000" flipH="1" flipV="1">
            <a:off x="251520" y="1412776"/>
            <a:ext cx="3096344" cy="954107"/>
          </a:xfrm>
          <a:prstGeom prst="rect">
            <a:avLst/>
          </a:prstGeom>
          <a:noFill/>
        </p:spPr>
        <p:txBody>
          <a:bodyPr wrap="square" rtlCol="0">
            <a:spAutoFit/>
          </a:bodyPr>
          <a:lstStyle/>
          <a:p>
            <a:pPr algn="ctr"/>
            <a:r>
              <a:rPr lang="it-IT" sz="2800" b="1" dirty="0" smtClean="0"/>
              <a:t>Stanza dedicata ai</a:t>
            </a:r>
          </a:p>
          <a:p>
            <a:pPr algn="ctr"/>
            <a:r>
              <a:rPr lang="it-IT" sz="2800" b="1" dirty="0" smtClean="0"/>
              <a:t>Bronzi di Riace</a:t>
            </a:r>
            <a:endParaRPr lang="it-IT" sz="2800" b="1" dirty="0"/>
          </a:p>
        </p:txBody>
      </p:sp>
      <p:sp>
        <p:nvSpPr>
          <p:cNvPr id="12" name="CasellaDiTesto 11"/>
          <p:cNvSpPr txBox="1"/>
          <p:nvPr/>
        </p:nvSpPr>
        <p:spPr>
          <a:xfrm>
            <a:off x="4860032" y="5365665"/>
            <a:ext cx="4003858" cy="1015663"/>
          </a:xfrm>
          <a:prstGeom prst="rect">
            <a:avLst/>
          </a:prstGeom>
          <a:noFill/>
        </p:spPr>
        <p:txBody>
          <a:bodyPr wrap="square" rtlCol="0">
            <a:spAutoFit/>
          </a:bodyPr>
          <a:lstStyle/>
          <a:p>
            <a:pPr algn="just"/>
            <a:r>
              <a:rPr lang="it-IT" sz="2000" dirty="0" smtClean="0"/>
              <a:t>Si tratta di statue ritrovate in mare, uniche al mondo e fonte di viaggi turistici.</a:t>
            </a:r>
            <a:endParaRPr lang="it-IT" sz="2000" dirty="0"/>
          </a:p>
        </p:txBody>
      </p:sp>
    </p:spTree>
    <p:extLst>
      <p:ext uri="{BB962C8B-B14F-4D97-AF65-F5344CB8AC3E}">
        <p14:creationId xmlns:p14="http://schemas.microsoft.com/office/powerpoint/2010/main" val="538699474"/>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750"/>
                                        <p:tgtEl>
                                          <p:spTgt spid="2"/>
                                        </p:tgtEl>
                                      </p:cBhvr>
                                    </p:animEffect>
                                  </p:childTnLst>
                                </p:cTn>
                              </p:par>
                              <p:par>
                                <p:cTn id="8" presetID="6" presetClass="entr" presetSubtype="16" fill="hold" grpId="0" nodeType="withEffect">
                                  <p:stCondLst>
                                    <p:cond delay="125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1750"/>
                                        <p:tgtEl>
                                          <p:spTgt spid="10"/>
                                        </p:tgtEl>
                                      </p:cBhvr>
                                    </p:animEffect>
                                  </p:childTnLst>
                                </p:cTn>
                              </p:par>
                              <p:par>
                                <p:cTn id="11" presetID="6" presetClass="entr" presetSubtype="32" fill="hold" nodeType="withEffect">
                                  <p:stCondLst>
                                    <p:cond delay="1250"/>
                                  </p:stCondLst>
                                  <p:childTnLst>
                                    <p:set>
                                      <p:cBhvr>
                                        <p:cTn id="12" dur="1" fill="hold">
                                          <p:stCondLst>
                                            <p:cond delay="0"/>
                                          </p:stCondLst>
                                        </p:cTn>
                                        <p:tgtEl>
                                          <p:spTgt spid="5"/>
                                        </p:tgtEl>
                                        <p:attrNameLst>
                                          <p:attrName>style.visibility</p:attrName>
                                        </p:attrNameLst>
                                      </p:cBhvr>
                                      <p:to>
                                        <p:strVal val="visible"/>
                                      </p:to>
                                    </p:set>
                                    <p:animEffect transition="in" filter="circle(out)">
                                      <p:cBhvr>
                                        <p:cTn id="13" dur="1750"/>
                                        <p:tgtEl>
                                          <p:spTgt spid="5"/>
                                        </p:tgtEl>
                                      </p:cBhvr>
                                    </p:animEffect>
                                  </p:childTnLst>
                                </p:cTn>
                              </p:par>
                              <p:par>
                                <p:cTn id="14" presetID="42" presetClass="entr" presetSubtype="0" fill="hold" nodeType="withEffect">
                                  <p:stCondLst>
                                    <p:cond delay="125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750"/>
                                        <p:tgtEl>
                                          <p:spTgt spid="7"/>
                                        </p:tgtEl>
                                      </p:cBhvr>
                                    </p:animEffect>
                                    <p:anim calcmode="lin" valueType="num">
                                      <p:cBhvr>
                                        <p:cTn id="17" dur="1750" fill="hold"/>
                                        <p:tgtEl>
                                          <p:spTgt spid="7"/>
                                        </p:tgtEl>
                                        <p:attrNameLst>
                                          <p:attrName>ppt_x</p:attrName>
                                        </p:attrNameLst>
                                      </p:cBhvr>
                                      <p:tavLst>
                                        <p:tav tm="0">
                                          <p:val>
                                            <p:strVal val="#ppt_x"/>
                                          </p:val>
                                        </p:tav>
                                        <p:tav tm="100000">
                                          <p:val>
                                            <p:strVal val="#ppt_x"/>
                                          </p:val>
                                        </p:tav>
                                      </p:tavLst>
                                    </p:anim>
                                    <p:anim calcmode="lin" valueType="num">
                                      <p:cBhvr>
                                        <p:cTn id="18" dur="1750" fill="hold"/>
                                        <p:tgtEl>
                                          <p:spTgt spid="7"/>
                                        </p:tgtEl>
                                        <p:attrNameLst>
                                          <p:attrName>ppt_y</p:attrName>
                                        </p:attrNameLst>
                                      </p:cBhvr>
                                      <p:tavLst>
                                        <p:tav tm="0">
                                          <p:val>
                                            <p:strVal val="#ppt_y+.1"/>
                                          </p:val>
                                        </p:tav>
                                        <p:tav tm="100000">
                                          <p:val>
                                            <p:strVal val="#ppt_y"/>
                                          </p:val>
                                        </p:tav>
                                      </p:tavLst>
                                    </p:anim>
                                  </p:childTnLst>
                                </p:cTn>
                              </p:par>
                              <p:par>
                                <p:cTn id="19" presetID="10" presetClass="entr" presetSubtype="0" fill="hold" nodeType="withEffect">
                                  <p:stCondLst>
                                    <p:cond delay="12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750"/>
                                        <p:tgtEl>
                                          <p:spTgt spid="4"/>
                                        </p:tgtEl>
                                      </p:cBhvr>
                                    </p:animEffect>
                                  </p:childTnLst>
                                </p:cTn>
                              </p:par>
                              <p:par>
                                <p:cTn id="22" presetID="2" presetClass="entr" presetSubtype="4" fill="hold" grpId="0" nodeType="withEffect">
                                  <p:stCondLst>
                                    <p:cond delay="125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1750" fill="hold"/>
                                        <p:tgtEl>
                                          <p:spTgt spid="12"/>
                                        </p:tgtEl>
                                        <p:attrNameLst>
                                          <p:attrName>ppt_x</p:attrName>
                                        </p:attrNameLst>
                                      </p:cBhvr>
                                      <p:tavLst>
                                        <p:tav tm="0">
                                          <p:val>
                                            <p:strVal val="#ppt_x"/>
                                          </p:val>
                                        </p:tav>
                                        <p:tav tm="100000">
                                          <p:val>
                                            <p:strVal val="#ppt_x"/>
                                          </p:val>
                                        </p:tav>
                                      </p:tavLst>
                                    </p:anim>
                                    <p:anim calcmode="lin" valueType="num">
                                      <p:cBhvr additive="base">
                                        <p:cTn id="25" dur="1750" fill="hold"/>
                                        <p:tgtEl>
                                          <p:spTgt spid="12"/>
                                        </p:tgtEl>
                                        <p:attrNameLst>
                                          <p:attrName>ppt_y</p:attrName>
                                        </p:attrNameLst>
                                      </p:cBhvr>
                                      <p:tavLst>
                                        <p:tav tm="0">
                                          <p:val>
                                            <p:strVal val="1+#ppt_h/2"/>
                                          </p:val>
                                        </p:tav>
                                        <p:tav tm="100000">
                                          <p:val>
                                            <p:strVal val="#ppt_y"/>
                                          </p:val>
                                        </p:tav>
                                      </p:tavLst>
                                    </p:anim>
                                  </p:childTnLst>
                                </p:cTn>
                              </p:par>
                              <p:par>
                                <p:cTn id="26" presetID="10" presetClass="entr" presetSubtype="0" fill="hold" nodeType="withEffect">
                                  <p:stCondLst>
                                    <p:cond delay="125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707904" y="332656"/>
            <a:ext cx="5472608" cy="648072"/>
          </a:xfrm>
        </p:spPr>
        <p:txBody>
          <a:bodyPr>
            <a:noAutofit/>
          </a:bodyPr>
          <a:lstStyle/>
          <a:p>
            <a:r>
              <a:rPr lang="it-IT" sz="4500" b="1" dirty="0" smtClean="0">
                <a:solidFill>
                  <a:srgbClr val="FF0000"/>
                </a:solidFill>
              </a:rPr>
              <a:t>Reperti Archeologici </a:t>
            </a:r>
            <a:endParaRPr lang="it-IT" sz="4500" b="1" dirty="0">
              <a:solidFill>
                <a:srgbClr val="FF0000"/>
              </a:solidFill>
            </a:endParaRPr>
          </a:p>
        </p:txBody>
      </p:sp>
      <p:pic>
        <p:nvPicPr>
          <p:cNvPr id="4" name="Immagin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404664"/>
            <a:ext cx="1476164" cy="2597417"/>
          </a:xfrm>
          <a:prstGeom prst="rect">
            <a:avLst/>
          </a:prstGeom>
        </p:spPr>
      </p:pic>
      <p:pic>
        <p:nvPicPr>
          <p:cNvPr id="5" name="Immagin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0192" y="5119223"/>
            <a:ext cx="2627784" cy="1478129"/>
          </a:xfrm>
          <a:prstGeom prst="rect">
            <a:avLst/>
          </a:prstGeom>
        </p:spPr>
      </p:pic>
      <p:pic>
        <p:nvPicPr>
          <p:cNvPr id="6" name="Immagin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528" y="5019681"/>
            <a:ext cx="2804748" cy="1577671"/>
          </a:xfrm>
          <a:prstGeom prst="rect">
            <a:avLst/>
          </a:prstGeom>
        </p:spPr>
      </p:pic>
      <p:pic>
        <p:nvPicPr>
          <p:cNvPr id="11" name="Immagin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63109" y="2204864"/>
            <a:ext cx="2621059" cy="1474346"/>
          </a:xfrm>
          <a:prstGeom prst="rect">
            <a:avLst/>
          </a:prstGeom>
        </p:spPr>
      </p:pic>
      <p:pic>
        <p:nvPicPr>
          <p:cNvPr id="12" name="Immagin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4995" y="3227009"/>
            <a:ext cx="2791365" cy="1570143"/>
          </a:xfrm>
          <a:prstGeom prst="rect">
            <a:avLst/>
          </a:prstGeom>
        </p:spPr>
      </p:pic>
      <p:pic>
        <p:nvPicPr>
          <p:cNvPr id="16" name="Immagin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75856" y="3845334"/>
            <a:ext cx="2716234" cy="1527882"/>
          </a:xfrm>
          <a:prstGeom prst="rect">
            <a:avLst/>
          </a:prstGeom>
        </p:spPr>
      </p:pic>
      <p:pic>
        <p:nvPicPr>
          <p:cNvPr id="17" name="Immagine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58192" y="1506618"/>
            <a:ext cx="2634288" cy="1481787"/>
          </a:xfrm>
          <a:prstGeom prst="rect">
            <a:avLst/>
          </a:prstGeom>
        </p:spPr>
      </p:pic>
      <p:pic>
        <p:nvPicPr>
          <p:cNvPr id="18" name="Immagine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40693" y="3377530"/>
            <a:ext cx="2651787" cy="1491630"/>
          </a:xfrm>
          <a:prstGeom prst="rect">
            <a:avLst/>
          </a:prstGeom>
        </p:spPr>
      </p:pic>
      <p:pic>
        <p:nvPicPr>
          <p:cNvPr id="19" name="Immagine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419872" y="5587234"/>
            <a:ext cx="2483768" cy="1124744"/>
          </a:xfrm>
          <a:prstGeom prst="rect">
            <a:avLst/>
          </a:prstGeom>
        </p:spPr>
      </p:pic>
      <p:pic>
        <p:nvPicPr>
          <p:cNvPr id="21" name="Immagine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27156" y="505011"/>
            <a:ext cx="1320708" cy="2347925"/>
          </a:xfrm>
          <a:prstGeom prst="rect">
            <a:avLst/>
          </a:prstGeom>
        </p:spPr>
      </p:pic>
    </p:spTree>
    <p:custDataLst>
      <p:tags r:id="rId1"/>
    </p:custDataLst>
    <p:extLst>
      <p:ext uri="{BB962C8B-B14F-4D97-AF65-F5344CB8AC3E}">
        <p14:creationId xmlns:p14="http://schemas.microsoft.com/office/powerpoint/2010/main" val="3703890565"/>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1" fill="hold" nodeType="withEffect">
                                  <p:stCondLst>
                                    <p:cond delay="125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1750"/>
                                        <p:tgtEl>
                                          <p:spTgt spid="4"/>
                                        </p:tgtEl>
                                      </p:cBhvr>
                                    </p:animEffect>
                                  </p:childTnLst>
                                </p:cTn>
                              </p:par>
                              <p:par>
                                <p:cTn id="11" presetID="16" presetClass="entr" presetSubtype="21" fill="hold" nodeType="withEffect">
                                  <p:stCondLst>
                                    <p:cond delay="125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1750"/>
                                        <p:tgtEl>
                                          <p:spTgt spid="5"/>
                                        </p:tgtEl>
                                      </p:cBhvr>
                                    </p:animEffect>
                                  </p:childTnLst>
                                </p:cTn>
                              </p:par>
                              <p:par>
                                <p:cTn id="14" presetID="2" presetClass="entr" presetSubtype="4" fill="hold" nodeType="withEffect">
                                  <p:stCondLst>
                                    <p:cond delay="125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750" fill="hold"/>
                                        <p:tgtEl>
                                          <p:spTgt spid="6"/>
                                        </p:tgtEl>
                                        <p:attrNameLst>
                                          <p:attrName>ppt_x</p:attrName>
                                        </p:attrNameLst>
                                      </p:cBhvr>
                                      <p:tavLst>
                                        <p:tav tm="0">
                                          <p:val>
                                            <p:strVal val="#ppt_x"/>
                                          </p:val>
                                        </p:tav>
                                        <p:tav tm="100000">
                                          <p:val>
                                            <p:strVal val="#ppt_x"/>
                                          </p:val>
                                        </p:tav>
                                      </p:tavLst>
                                    </p:anim>
                                    <p:anim calcmode="lin" valueType="num">
                                      <p:cBhvr additive="base">
                                        <p:cTn id="17" dur="1750" fill="hold"/>
                                        <p:tgtEl>
                                          <p:spTgt spid="6"/>
                                        </p:tgtEl>
                                        <p:attrNameLst>
                                          <p:attrName>ppt_y</p:attrName>
                                        </p:attrNameLst>
                                      </p:cBhvr>
                                      <p:tavLst>
                                        <p:tav tm="0">
                                          <p:val>
                                            <p:strVal val="1+#ppt_h/2"/>
                                          </p:val>
                                        </p:tav>
                                        <p:tav tm="100000">
                                          <p:val>
                                            <p:strVal val="#ppt_y"/>
                                          </p:val>
                                        </p:tav>
                                      </p:tavLst>
                                    </p:anim>
                                  </p:childTnLst>
                                </p:cTn>
                              </p:par>
                              <p:par>
                                <p:cTn id="18" presetID="45" presetClass="entr" presetSubtype="0" fill="hold" nodeType="withEffect">
                                  <p:stCondLst>
                                    <p:cond delay="125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750"/>
                                        <p:tgtEl>
                                          <p:spTgt spid="12"/>
                                        </p:tgtEl>
                                      </p:cBhvr>
                                    </p:animEffect>
                                    <p:anim calcmode="lin" valueType="num">
                                      <p:cBhvr>
                                        <p:cTn id="21" dur="1750" fill="hold"/>
                                        <p:tgtEl>
                                          <p:spTgt spid="12"/>
                                        </p:tgtEl>
                                        <p:attrNameLst>
                                          <p:attrName>ppt_w</p:attrName>
                                        </p:attrNameLst>
                                      </p:cBhvr>
                                      <p:tavLst>
                                        <p:tav tm="0" fmla="#ppt_w*sin(2.5*pi*$)">
                                          <p:val>
                                            <p:fltVal val="0"/>
                                          </p:val>
                                        </p:tav>
                                        <p:tav tm="100000">
                                          <p:val>
                                            <p:fltVal val="1"/>
                                          </p:val>
                                        </p:tav>
                                      </p:tavLst>
                                    </p:anim>
                                    <p:anim calcmode="lin" valueType="num">
                                      <p:cBhvr>
                                        <p:cTn id="22" dur="1750" fill="hold"/>
                                        <p:tgtEl>
                                          <p:spTgt spid="12"/>
                                        </p:tgtEl>
                                        <p:attrNameLst>
                                          <p:attrName>ppt_h</p:attrName>
                                        </p:attrNameLst>
                                      </p:cBhvr>
                                      <p:tavLst>
                                        <p:tav tm="0">
                                          <p:val>
                                            <p:strVal val="#ppt_h"/>
                                          </p:val>
                                        </p:tav>
                                        <p:tav tm="100000">
                                          <p:val>
                                            <p:strVal val="#ppt_h"/>
                                          </p:val>
                                        </p:tav>
                                      </p:tavLst>
                                    </p:anim>
                                  </p:childTnLst>
                                </p:cTn>
                              </p:par>
                              <p:par>
                                <p:cTn id="23" presetID="6" presetClass="entr" presetSubtype="16" fill="hold" nodeType="withEffect">
                                  <p:stCondLst>
                                    <p:cond delay="1250"/>
                                  </p:stCondLst>
                                  <p:childTnLst>
                                    <p:set>
                                      <p:cBhvr>
                                        <p:cTn id="24" dur="1" fill="hold">
                                          <p:stCondLst>
                                            <p:cond delay="0"/>
                                          </p:stCondLst>
                                        </p:cTn>
                                        <p:tgtEl>
                                          <p:spTgt spid="11"/>
                                        </p:tgtEl>
                                        <p:attrNameLst>
                                          <p:attrName>style.visibility</p:attrName>
                                        </p:attrNameLst>
                                      </p:cBhvr>
                                      <p:to>
                                        <p:strVal val="visible"/>
                                      </p:to>
                                    </p:set>
                                    <p:animEffect transition="in" filter="circle(in)">
                                      <p:cBhvr>
                                        <p:cTn id="25" dur="1750"/>
                                        <p:tgtEl>
                                          <p:spTgt spid="11"/>
                                        </p:tgtEl>
                                      </p:cBhvr>
                                    </p:animEffect>
                                  </p:childTnLst>
                                </p:cTn>
                              </p:par>
                              <p:par>
                                <p:cTn id="26" presetID="10" presetClass="entr" presetSubtype="0" fill="hold" nodeType="withEffect">
                                  <p:stCondLst>
                                    <p:cond delay="125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750"/>
                                        <p:tgtEl>
                                          <p:spTgt spid="18"/>
                                        </p:tgtEl>
                                      </p:cBhvr>
                                    </p:animEffect>
                                  </p:childTnLst>
                                </p:cTn>
                              </p:par>
                              <p:par>
                                <p:cTn id="29" presetID="42" presetClass="entr" presetSubtype="0" fill="hold" nodeType="withEffect">
                                  <p:stCondLst>
                                    <p:cond delay="125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750"/>
                                        <p:tgtEl>
                                          <p:spTgt spid="16"/>
                                        </p:tgtEl>
                                      </p:cBhvr>
                                    </p:animEffect>
                                    <p:anim calcmode="lin" valueType="num">
                                      <p:cBhvr>
                                        <p:cTn id="32" dur="1750" fill="hold"/>
                                        <p:tgtEl>
                                          <p:spTgt spid="16"/>
                                        </p:tgtEl>
                                        <p:attrNameLst>
                                          <p:attrName>ppt_x</p:attrName>
                                        </p:attrNameLst>
                                      </p:cBhvr>
                                      <p:tavLst>
                                        <p:tav tm="0">
                                          <p:val>
                                            <p:strVal val="#ppt_x"/>
                                          </p:val>
                                        </p:tav>
                                        <p:tav tm="100000">
                                          <p:val>
                                            <p:strVal val="#ppt_x"/>
                                          </p:val>
                                        </p:tav>
                                      </p:tavLst>
                                    </p:anim>
                                    <p:anim calcmode="lin" valueType="num">
                                      <p:cBhvr>
                                        <p:cTn id="33" dur="1750" fill="hold"/>
                                        <p:tgtEl>
                                          <p:spTgt spid="16"/>
                                        </p:tgtEl>
                                        <p:attrNameLst>
                                          <p:attrName>ppt_y</p:attrName>
                                        </p:attrNameLst>
                                      </p:cBhvr>
                                      <p:tavLst>
                                        <p:tav tm="0">
                                          <p:val>
                                            <p:strVal val="#ppt_y+.1"/>
                                          </p:val>
                                        </p:tav>
                                        <p:tav tm="100000">
                                          <p:val>
                                            <p:strVal val="#ppt_y"/>
                                          </p:val>
                                        </p:tav>
                                      </p:tavLst>
                                    </p:anim>
                                  </p:childTnLst>
                                </p:cTn>
                              </p:par>
                              <p:par>
                                <p:cTn id="34" presetID="53" presetClass="entr" presetSubtype="16" fill="hold" nodeType="withEffect">
                                  <p:stCondLst>
                                    <p:cond delay="1250"/>
                                  </p:stCondLst>
                                  <p:childTnLst>
                                    <p:set>
                                      <p:cBhvr>
                                        <p:cTn id="35" dur="1" fill="hold">
                                          <p:stCondLst>
                                            <p:cond delay="0"/>
                                          </p:stCondLst>
                                        </p:cTn>
                                        <p:tgtEl>
                                          <p:spTgt spid="19"/>
                                        </p:tgtEl>
                                        <p:attrNameLst>
                                          <p:attrName>style.visibility</p:attrName>
                                        </p:attrNameLst>
                                      </p:cBhvr>
                                      <p:to>
                                        <p:strVal val="visible"/>
                                      </p:to>
                                    </p:set>
                                    <p:anim calcmode="lin" valueType="num">
                                      <p:cBhvr>
                                        <p:cTn id="36" dur="1750" fill="hold"/>
                                        <p:tgtEl>
                                          <p:spTgt spid="19"/>
                                        </p:tgtEl>
                                        <p:attrNameLst>
                                          <p:attrName>ppt_w</p:attrName>
                                        </p:attrNameLst>
                                      </p:cBhvr>
                                      <p:tavLst>
                                        <p:tav tm="0">
                                          <p:val>
                                            <p:fltVal val="0"/>
                                          </p:val>
                                        </p:tav>
                                        <p:tav tm="100000">
                                          <p:val>
                                            <p:strVal val="#ppt_w"/>
                                          </p:val>
                                        </p:tav>
                                      </p:tavLst>
                                    </p:anim>
                                    <p:anim calcmode="lin" valueType="num">
                                      <p:cBhvr>
                                        <p:cTn id="37" dur="1750" fill="hold"/>
                                        <p:tgtEl>
                                          <p:spTgt spid="19"/>
                                        </p:tgtEl>
                                        <p:attrNameLst>
                                          <p:attrName>ppt_h</p:attrName>
                                        </p:attrNameLst>
                                      </p:cBhvr>
                                      <p:tavLst>
                                        <p:tav tm="0">
                                          <p:val>
                                            <p:fltVal val="0"/>
                                          </p:val>
                                        </p:tav>
                                        <p:tav tm="100000">
                                          <p:val>
                                            <p:strVal val="#ppt_h"/>
                                          </p:val>
                                        </p:tav>
                                      </p:tavLst>
                                    </p:anim>
                                    <p:animEffect transition="in" filter="fade">
                                      <p:cBhvr>
                                        <p:cTn id="38" dur="1750"/>
                                        <p:tgtEl>
                                          <p:spTgt spid="19"/>
                                        </p:tgtEl>
                                      </p:cBhvr>
                                    </p:animEffect>
                                  </p:childTnLst>
                                </p:cTn>
                              </p:par>
                              <p:par>
                                <p:cTn id="39" presetID="31" presetClass="entr" presetSubtype="0" fill="hold" nodeType="withEffect">
                                  <p:stCondLst>
                                    <p:cond delay="1250"/>
                                  </p:stCondLst>
                                  <p:childTnLst>
                                    <p:set>
                                      <p:cBhvr>
                                        <p:cTn id="40" dur="1" fill="hold">
                                          <p:stCondLst>
                                            <p:cond delay="0"/>
                                          </p:stCondLst>
                                        </p:cTn>
                                        <p:tgtEl>
                                          <p:spTgt spid="21"/>
                                        </p:tgtEl>
                                        <p:attrNameLst>
                                          <p:attrName>style.visibility</p:attrName>
                                        </p:attrNameLst>
                                      </p:cBhvr>
                                      <p:to>
                                        <p:strVal val="visible"/>
                                      </p:to>
                                    </p:set>
                                    <p:anim calcmode="lin" valueType="num">
                                      <p:cBhvr>
                                        <p:cTn id="41" dur="1750" fill="hold"/>
                                        <p:tgtEl>
                                          <p:spTgt spid="21"/>
                                        </p:tgtEl>
                                        <p:attrNameLst>
                                          <p:attrName>ppt_w</p:attrName>
                                        </p:attrNameLst>
                                      </p:cBhvr>
                                      <p:tavLst>
                                        <p:tav tm="0">
                                          <p:val>
                                            <p:fltVal val="0"/>
                                          </p:val>
                                        </p:tav>
                                        <p:tav tm="100000">
                                          <p:val>
                                            <p:strVal val="#ppt_w"/>
                                          </p:val>
                                        </p:tav>
                                      </p:tavLst>
                                    </p:anim>
                                    <p:anim calcmode="lin" valueType="num">
                                      <p:cBhvr>
                                        <p:cTn id="42" dur="1750" fill="hold"/>
                                        <p:tgtEl>
                                          <p:spTgt spid="21"/>
                                        </p:tgtEl>
                                        <p:attrNameLst>
                                          <p:attrName>ppt_h</p:attrName>
                                        </p:attrNameLst>
                                      </p:cBhvr>
                                      <p:tavLst>
                                        <p:tav tm="0">
                                          <p:val>
                                            <p:fltVal val="0"/>
                                          </p:val>
                                        </p:tav>
                                        <p:tav tm="100000">
                                          <p:val>
                                            <p:strVal val="#ppt_h"/>
                                          </p:val>
                                        </p:tav>
                                      </p:tavLst>
                                    </p:anim>
                                    <p:anim calcmode="lin" valueType="num">
                                      <p:cBhvr>
                                        <p:cTn id="43" dur="1750" fill="hold"/>
                                        <p:tgtEl>
                                          <p:spTgt spid="21"/>
                                        </p:tgtEl>
                                        <p:attrNameLst>
                                          <p:attrName>style.rotation</p:attrName>
                                        </p:attrNameLst>
                                      </p:cBhvr>
                                      <p:tavLst>
                                        <p:tav tm="0">
                                          <p:val>
                                            <p:fltVal val="90"/>
                                          </p:val>
                                        </p:tav>
                                        <p:tav tm="100000">
                                          <p:val>
                                            <p:fltVal val="0"/>
                                          </p:val>
                                        </p:tav>
                                      </p:tavLst>
                                    </p:anim>
                                    <p:animEffect transition="in" filter="fade">
                                      <p:cBhvr>
                                        <p:cTn id="44" dur="1750"/>
                                        <p:tgtEl>
                                          <p:spTgt spid="21"/>
                                        </p:tgtEl>
                                      </p:cBhvr>
                                    </p:animEffect>
                                  </p:childTnLst>
                                </p:cTn>
                              </p:par>
                              <p:par>
                                <p:cTn id="45" presetID="14" presetClass="entr" presetSubtype="10" fill="hold" nodeType="withEffect">
                                  <p:stCondLst>
                                    <p:cond delay="1250"/>
                                  </p:stCondLst>
                                  <p:childTnLst>
                                    <p:set>
                                      <p:cBhvr>
                                        <p:cTn id="46" dur="1" fill="hold">
                                          <p:stCondLst>
                                            <p:cond delay="0"/>
                                          </p:stCondLst>
                                        </p:cTn>
                                        <p:tgtEl>
                                          <p:spTgt spid="17"/>
                                        </p:tgtEl>
                                        <p:attrNameLst>
                                          <p:attrName>style.visibility</p:attrName>
                                        </p:attrNameLst>
                                      </p:cBhvr>
                                      <p:to>
                                        <p:strVal val="visible"/>
                                      </p:to>
                                    </p:set>
                                    <p:animEffect transition="in" filter="randombar(horizontal)">
                                      <p:cBhvr>
                                        <p:cTn id="47" dur="1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tatic.panoramio.com/photos/original/4879314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786568"/>
            <a:ext cx="2016224" cy="191488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digilander.libero.it/camp13/foto/olympus/reggio-calabria/rc-lungomare-statua-Rabarama-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3126" y="4688904"/>
            <a:ext cx="2568285" cy="1926214"/>
          </a:xfrm>
          <a:prstGeom prst="rect">
            <a:avLst/>
          </a:prstGeom>
          <a:noFill/>
          <a:extLst>
            <a:ext uri="{909E8E84-426E-40DD-AFC4-6F175D3DCCD1}">
              <a14:hiddenFill xmlns:a14="http://schemas.microsoft.com/office/drawing/2010/main">
                <a:solidFill>
                  <a:srgbClr val="FFFFFF"/>
                </a:solidFill>
              </a14:hiddenFill>
            </a:ext>
          </a:extLst>
        </p:spPr>
      </p:pic>
      <p:sp>
        <p:nvSpPr>
          <p:cNvPr id="11" name="CasellaDiTesto 10"/>
          <p:cNvSpPr txBox="1"/>
          <p:nvPr/>
        </p:nvSpPr>
        <p:spPr>
          <a:xfrm>
            <a:off x="2483768" y="4109010"/>
            <a:ext cx="4320480" cy="400110"/>
          </a:xfrm>
          <a:prstGeom prst="rect">
            <a:avLst/>
          </a:prstGeom>
          <a:noFill/>
        </p:spPr>
        <p:txBody>
          <a:bodyPr wrap="square" rtlCol="0">
            <a:spAutoFit/>
          </a:bodyPr>
          <a:lstStyle/>
          <a:p>
            <a:pPr algn="ctr"/>
            <a:r>
              <a:rPr lang="it-IT" sz="2000" b="1" dirty="0"/>
              <a:t>I</a:t>
            </a:r>
            <a:r>
              <a:rPr lang="it-IT" sz="2000" b="1" dirty="0" smtClean="0"/>
              <a:t>l gruppo delle «Sirene dello Stretto»</a:t>
            </a:r>
            <a:endParaRPr lang="it-IT" sz="2000" b="1" dirty="0"/>
          </a:p>
        </p:txBody>
      </p:sp>
      <p:sp>
        <p:nvSpPr>
          <p:cNvPr id="12" name="Titolo 11"/>
          <p:cNvSpPr>
            <a:spLocks noGrp="1"/>
          </p:cNvSpPr>
          <p:nvPr>
            <p:ph type="title"/>
          </p:nvPr>
        </p:nvSpPr>
        <p:spPr>
          <a:xfrm>
            <a:off x="4608512" y="197768"/>
            <a:ext cx="4139952" cy="1143000"/>
          </a:xfrm>
        </p:spPr>
        <p:txBody>
          <a:bodyPr>
            <a:normAutofit/>
          </a:bodyPr>
          <a:lstStyle/>
          <a:p>
            <a:pPr algn="r"/>
            <a:r>
              <a:rPr lang="it-IT" sz="3200" b="1" dirty="0" smtClean="0"/>
              <a:t>Lungomare Falcomatà</a:t>
            </a:r>
            <a:endParaRPr lang="it-IT" sz="3200" b="1" dirty="0"/>
          </a:p>
        </p:txBody>
      </p:sp>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4688904"/>
            <a:ext cx="2568285" cy="1873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6142" y="4753139"/>
            <a:ext cx="2463650" cy="1847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19873" y="1772816"/>
            <a:ext cx="1452914" cy="1937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CasellaDiTesto 13"/>
          <p:cNvSpPr txBox="1"/>
          <p:nvPr/>
        </p:nvSpPr>
        <p:spPr>
          <a:xfrm>
            <a:off x="323528" y="404664"/>
            <a:ext cx="3989724" cy="1015663"/>
          </a:xfrm>
          <a:prstGeom prst="rect">
            <a:avLst/>
          </a:prstGeom>
          <a:noFill/>
        </p:spPr>
        <p:txBody>
          <a:bodyPr wrap="square" rtlCol="0">
            <a:spAutoFit/>
          </a:bodyPr>
          <a:lstStyle/>
          <a:p>
            <a:pPr algn="just"/>
            <a:r>
              <a:rPr lang="it-IT" sz="2000" dirty="0" smtClean="0"/>
              <a:t>Statua di Athena dedicata a Vittorio Emanuele II che si può ammirare nell’Arena dello Stretto</a:t>
            </a:r>
            <a:endParaRPr lang="it-IT" sz="2000" dirty="0"/>
          </a:p>
        </p:txBody>
      </p:sp>
      <p:pic>
        <p:nvPicPr>
          <p:cNvPr id="2" name="Immagin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27509" y="1523324"/>
            <a:ext cx="2924944" cy="2193708"/>
          </a:xfrm>
          <a:prstGeom prst="rect">
            <a:avLst/>
          </a:prstGeom>
        </p:spPr>
      </p:pic>
    </p:spTree>
    <p:extLst>
      <p:ext uri="{BB962C8B-B14F-4D97-AF65-F5344CB8AC3E}">
        <p14:creationId xmlns:p14="http://schemas.microsoft.com/office/powerpoint/2010/main" val="834838798"/>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randombar(horizontal)">
                                      <p:cBhvr>
                                        <p:cTn id="7" dur="1750"/>
                                        <p:tgtEl>
                                          <p:spTgt spid="2050"/>
                                        </p:tgtEl>
                                      </p:cBhvr>
                                    </p:animEffect>
                                  </p:childTnLst>
                                </p:cTn>
                              </p:par>
                              <p:par>
                                <p:cTn id="8" presetID="53" presetClass="entr" presetSubtype="16" fill="hold" nodeType="withEffect">
                                  <p:stCondLst>
                                    <p:cond delay="0"/>
                                  </p:stCondLst>
                                  <p:childTnLst>
                                    <p:set>
                                      <p:cBhvr>
                                        <p:cTn id="9" dur="1" fill="hold">
                                          <p:stCondLst>
                                            <p:cond delay="0"/>
                                          </p:stCondLst>
                                        </p:cTn>
                                        <p:tgtEl>
                                          <p:spTgt spid="2052"/>
                                        </p:tgtEl>
                                        <p:attrNameLst>
                                          <p:attrName>style.visibility</p:attrName>
                                        </p:attrNameLst>
                                      </p:cBhvr>
                                      <p:to>
                                        <p:strVal val="visible"/>
                                      </p:to>
                                    </p:set>
                                    <p:anim calcmode="lin" valueType="num">
                                      <p:cBhvr>
                                        <p:cTn id="10" dur="1750" fill="hold"/>
                                        <p:tgtEl>
                                          <p:spTgt spid="2052"/>
                                        </p:tgtEl>
                                        <p:attrNameLst>
                                          <p:attrName>ppt_w</p:attrName>
                                        </p:attrNameLst>
                                      </p:cBhvr>
                                      <p:tavLst>
                                        <p:tav tm="0">
                                          <p:val>
                                            <p:fltVal val="0"/>
                                          </p:val>
                                        </p:tav>
                                        <p:tav tm="100000">
                                          <p:val>
                                            <p:strVal val="#ppt_w"/>
                                          </p:val>
                                        </p:tav>
                                      </p:tavLst>
                                    </p:anim>
                                    <p:anim calcmode="lin" valueType="num">
                                      <p:cBhvr>
                                        <p:cTn id="11" dur="1750" fill="hold"/>
                                        <p:tgtEl>
                                          <p:spTgt spid="2052"/>
                                        </p:tgtEl>
                                        <p:attrNameLst>
                                          <p:attrName>ppt_h</p:attrName>
                                        </p:attrNameLst>
                                      </p:cBhvr>
                                      <p:tavLst>
                                        <p:tav tm="0">
                                          <p:val>
                                            <p:fltVal val="0"/>
                                          </p:val>
                                        </p:tav>
                                        <p:tav tm="100000">
                                          <p:val>
                                            <p:strVal val="#ppt_h"/>
                                          </p:val>
                                        </p:tav>
                                      </p:tavLst>
                                    </p:anim>
                                    <p:animEffect transition="in" filter="fade">
                                      <p:cBhvr>
                                        <p:cTn id="12" dur="1750"/>
                                        <p:tgtEl>
                                          <p:spTgt spid="2052"/>
                                        </p:tgtEl>
                                      </p:cBhvr>
                                    </p:animEffect>
                                  </p:childTnLst>
                                </p:cTn>
                              </p:par>
                              <p:par>
                                <p:cTn id="13" presetID="45"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750"/>
                                        <p:tgtEl>
                                          <p:spTgt spid="11"/>
                                        </p:tgtEl>
                                      </p:cBhvr>
                                    </p:animEffect>
                                    <p:anim calcmode="lin" valueType="num">
                                      <p:cBhvr>
                                        <p:cTn id="16" dur="1750" fill="hold"/>
                                        <p:tgtEl>
                                          <p:spTgt spid="11"/>
                                        </p:tgtEl>
                                        <p:attrNameLst>
                                          <p:attrName>ppt_w</p:attrName>
                                        </p:attrNameLst>
                                      </p:cBhvr>
                                      <p:tavLst>
                                        <p:tav tm="0" fmla="#ppt_w*sin(2.5*pi*$)">
                                          <p:val>
                                            <p:fltVal val="0"/>
                                          </p:val>
                                        </p:tav>
                                        <p:tav tm="100000">
                                          <p:val>
                                            <p:fltVal val="1"/>
                                          </p:val>
                                        </p:tav>
                                      </p:tavLst>
                                    </p:anim>
                                    <p:anim calcmode="lin" valueType="num">
                                      <p:cBhvr>
                                        <p:cTn id="17" dur="1750" fill="hold"/>
                                        <p:tgtEl>
                                          <p:spTgt spid="11"/>
                                        </p:tgtEl>
                                        <p:attrNameLst>
                                          <p:attrName>ppt_h</p:attrName>
                                        </p:attrNameLst>
                                      </p:cBhvr>
                                      <p:tavLst>
                                        <p:tav tm="0">
                                          <p:val>
                                            <p:strVal val="#ppt_h"/>
                                          </p:val>
                                        </p:tav>
                                        <p:tav tm="100000">
                                          <p:val>
                                            <p:strVal val="#ppt_h"/>
                                          </p:val>
                                        </p:tav>
                                      </p:tavLst>
                                    </p:anim>
                                  </p:childTnLst>
                                </p:cTn>
                              </p:par>
                            </p:childTnLst>
                          </p:cTn>
                        </p:par>
                        <p:par>
                          <p:cTn id="18" fill="hold">
                            <p:stCondLst>
                              <p:cond delay="1750"/>
                            </p:stCondLst>
                            <p:childTnLst>
                              <p:par>
                                <p:cTn id="19" presetID="47"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anim calcmode="lin" valueType="num">
                                      <p:cBhvr>
                                        <p:cTn id="22" dur="500" fill="hold"/>
                                        <p:tgtEl>
                                          <p:spTgt spid="14"/>
                                        </p:tgtEl>
                                        <p:attrNameLst>
                                          <p:attrName>ppt_x</p:attrName>
                                        </p:attrNameLst>
                                      </p:cBhvr>
                                      <p:tavLst>
                                        <p:tav tm="0">
                                          <p:val>
                                            <p:strVal val="#ppt_x"/>
                                          </p:val>
                                        </p:tav>
                                        <p:tav tm="100000">
                                          <p:val>
                                            <p:strVal val="#ppt_x"/>
                                          </p:val>
                                        </p:tav>
                                      </p:tavLst>
                                    </p:anim>
                                    <p:anim calcmode="lin" valueType="num">
                                      <p:cBhvr>
                                        <p:cTn id="23" dur="500" fill="hold"/>
                                        <p:tgtEl>
                                          <p:spTgt spid="14"/>
                                        </p:tgtEl>
                                        <p:attrNameLst>
                                          <p:attrName>ppt_y</p:attrName>
                                        </p:attrNameLst>
                                      </p:cBhvr>
                                      <p:tavLst>
                                        <p:tav tm="0">
                                          <p:val>
                                            <p:strVal val="#ppt_y-.1"/>
                                          </p:val>
                                        </p:tav>
                                        <p:tav tm="100000">
                                          <p:val>
                                            <p:strVal val="#ppt_y"/>
                                          </p:val>
                                        </p:tav>
                                      </p:tavLst>
                                    </p:anim>
                                  </p:childTnLst>
                                </p:cTn>
                              </p:par>
                              <p:par>
                                <p:cTn id="24" presetID="22" presetClass="entr" presetSubtype="4" fill="hold" grpId="0" nodeType="withEffect">
                                  <p:stCondLst>
                                    <p:cond delay="75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1000"/>
                                        <p:tgtEl>
                                          <p:spTgt spid="12"/>
                                        </p:tgtEl>
                                      </p:cBhvr>
                                    </p:animEffect>
                                  </p:childTnLst>
                                </p:cTn>
                              </p:par>
                              <p:par>
                                <p:cTn id="27" presetID="6" presetClass="entr" presetSubtype="16" fill="hold" nodeType="withEffect">
                                  <p:stCondLst>
                                    <p:cond delay="750"/>
                                  </p:stCondLst>
                                  <p:childTnLst>
                                    <p:set>
                                      <p:cBhvr>
                                        <p:cTn id="28" dur="1" fill="hold">
                                          <p:stCondLst>
                                            <p:cond delay="0"/>
                                          </p:stCondLst>
                                        </p:cTn>
                                        <p:tgtEl>
                                          <p:spTgt spid="2056"/>
                                        </p:tgtEl>
                                        <p:attrNameLst>
                                          <p:attrName>style.visibility</p:attrName>
                                        </p:attrNameLst>
                                      </p:cBhvr>
                                      <p:to>
                                        <p:strVal val="visible"/>
                                      </p:to>
                                    </p:set>
                                    <p:animEffect transition="in" filter="circle(in)">
                                      <p:cBhvr>
                                        <p:cTn id="29" dur="1750"/>
                                        <p:tgtEl>
                                          <p:spTgt spid="2056"/>
                                        </p:tgtEl>
                                      </p:cBhvr>
                                    </p:animEffect>
                                  </p:childTnLst>
                                </p:cTn>
                              </p:par>
                              <p:par>
                                <p:cTn id="30" presetID="22" presetClass="entr" presetSubtype="4" fill="hold" nodeType="withEffect">
                                  <p:stCondLst>
                                    <p:cond delay="100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1750"/>
                                        <p:tgtEl>
                                          <p:spTgt spid="2"/>
                                        </p:tgtEl>
                                      </p:cBhvr>
                                    </p:animEffect>
                                  </p:childTnLst>
                                </p:cTn>
                              </p:par>
                              <p:par>
                                <p:cTn id="33" presetID="26" presetClass="entr" presetSubtype="0" fill="hold" nodeType="withEffect">
                                  <p:stCondLst>
                                    <p:cond delay="1250"/>
                                  </p:stCondLst>
                                  <p:childTnLst>
                                    <p:set>
                                      <p:cBhvr>
                                        <p:cTn id="34" dur="1" fill="hold">
                                          <p:stCondLst>
                                            <p:cond delay="0"/>
                                          </p:stCondLst>
                                        </p:cTn>
                                        <p:tgtEl>
                                          <p:spTgt spid="2055"/>
                                        </p:tgtEl>
                                        <p:attrNameLst>
                                          <p:attrName>style.visibility</p:attrName>
                                        </p:attrNameLst>
                                      </p:cBhvr>
                                      <p:to>
                                        <p:strVal val="visible"/>
                                      </p:to>
                                    </p:set>
                                    <p:animEffect transition="in" filter="wipe(down)">
                                      <p:cBhvr>
                                        <p:cTn id="35" dur="507">
                                          <p:stCondLst>
                                            <p:cond delay="0"/>
                                          </p:stCondLst>
                                        </p:cTn>
                                        <p:tgtEl>
                                          <p:spTgt spid="2055"/>
                                        </p:tgtEl>
                                      </p:cBhvr>
                                    </p:animEffect>
                                    <p:anim calcmode="lin" valueType="num">
                                      <p:cBhvr>
                                        <p:cTn id="36" dur="1594" tmFilter="0,0; 0.14,0.36; 0.43,0.73; 0.71,0.91; 1.0,1.0">
                                          <p:stCondLst>
                                            <p:cond delay="0"/>
                                          </p:stCondLst>
                                        </p:cTn>
                                        <p:tgtEl>
                                          <p:spTgt spid="2055"/>
                                        </p:tgtEl>
                                        <p:attrNameLst>
                                          <p:attrName>ppt_x</p:attrName>
                                        </p:attrNameLst>
                                      </p:cBhvr>
                                      <p:tavLst>
                                        <p:tav tm="0">
                                          <p:val>
                                            <p:strVal val="#ppt_x-0.25"/>
                                          </p:val>
                                        </p:tav>
                                        <p:tav tm="100000">
                                          <p:val>
                                            <p:strVal val="#ppt_x"/>
                                          </p:val>
                                        </p:tav>
                                      </p:tavLst>
                                    </p:anim>
                                    <p:anim calcmode="lin" valueType="num">
                                      <p:cBhvr>
                                        <p:cTn id="37" dur="581" tmFilter="0.0,0.0; 0.25,0.07; 0.50,0.2; 0.75,0.467; 1.0,1.0">
                                          <p:stCondLst>
                                            <p:cond delay="0"/>
                                          </p:stCondLst>
                                        </p:cTn>
                                        <p:tgtEl>
                                          <p:spTgt spid="2055"/>
                                        </p:tgtEl>
                                        <p:attrNameLst>
                                          <p:attrName>ppt_y</p:attrName>
                                        </p:attrNameLst>
                                      </p:cBhvr>
                                      <p:tavLst>
                                        <p:tav tm="0" fmla="#ppt_y-sin(pi*$)/3">
                                          <p:val>
                                            <p:fltVal val="0.5"/>
                                          </p:val>
                                        </p:tav>
                                        <p:tav tm="100000">
                                          <p:val>
                                            <p:fltVal val="1"/>
                                          </p:val>
                                        </p:tav>
                                      </p:tavLst>
                                    </p:anim>
                                    <p:anim calcmode="lin" valueType="num">
                                      <p:cBhvr>
                                        <p:cTn id="38" dur="581" tmFilter="0, 0; 0.125,0.2665; 0.25,0.4; 0.375,0.465; 0.5,0.5;  0.625,0.535; 0.75,0.6; 0.875,0.7335; 1,1">
                                          <p:stCondLst>
                                            <p:cond delay="581"/>
                                          </p:stCondLst>
                                        </p:cTn>
                                        <p:tgtEl>
                                          <p:spTgt spid="2055"/>
                                        </p:tgtEl>
                                        <p:attrNameLst>
                                          <p:attrName>ppt_y</p:attrName>
                                        </p:attrNameLst>
                                      </p:cBhvr>
                                      <p:tavLst>
                                        <p:tav tm="0" fmla="#ppt_y-sin(pi*$)/9">
                                          <p:val>
                                            <p:fltVal val="0"/>
                                          </p:val>
                                        </p:tav>
                                        <p:tav tm="100000">
                                          <p:val>
                                            <p:fltVal val="1"/>
                                          </p:val>
                                        </p:tav>
                                      </p:tavLst>
                                    </p:anim>
                                    <p:anim calcmode="lin" valueType="num">
                                      <p:cBhvr>
                                        <p:cTn id="39" dur="290" tmFilter="0, 0; 0.125,0.2665; 0.25,0.4; 0.375,0.465; 0.5,0.5;  0.625,0.535; 0.75,0.6; 0.875,0.7335; 1,1">
                                          <p:stCondLst>
                                            <p:cond delay="1159"/>
                                          </p:stCondLst>
                                        </p:cTn>
                                        <p:tgtEl>
                                          <p:spTgt spid="2055"/>
                                        </p:tgtEl>
                                        <p:attrNameLst>
                                          <p:attrName>ppt_y</p:attrName>
                                        </p:attrNameLst>
                                      </p:cBhvr>
                                      <p:tavLst>
                                        <p:tav tm="0" fmla="#ppt_y-sin(pi*$)/27">
                                          <p:val>
                                            <p:fltVal val="0"/>
                                          </p:val>
                                        </p:tav>
                                        <p:tav tm="100000">
                                          <p:val>
                                            <p:fltVal val="1"/>
                                          </p:val>
                                        </p:tav>
                                      </p:tavLst>
                                    </p:anim>
                                    <p:anim calcmode="lin" valueType="num">
                                      <p:cBhvr>
                                        <p:cTn id="40" dur="144" tmFilter="0, 0; 0.125,0.2665; 0.25,0.4; 0.375,0.465; 0.5,0.5;  0.625,0.535; 0.75,0.6; 0.875,0.7335; 1,1">
                                          <p:stCondLst>
                                            <p:cond delay="1449"/>
                                          </p:stCondLst>
                                        </p:cTn>
                                        <p:tgtEl>
                                          <p:spTgt spid="2055"/>
                                        </p:tgtEl>
                                        <p:attrNameLst>
                                          <p:attrName>ppt_y</p:attrName>
                                        </p:attrNameLst>
                                      </p:cBhvr>
                                      <p:tavLst>
                                        <p:tav tm="0" fmla="#ppt_y-sin(pi*$)/81">
                                          <p:val>
                                            <p:fltVal val="0"/>
                                          </p:val>
                                        </p:tav>
                                        <p:tav tm="100000">
                                          <p:val>
                                            <p:fltVal val="1"/>
                                          </p:val>
                                        </p:tav>
                                      </p:tavLst>
                                    </p:anim>
                                    <p:animScale>
                                      <p:cBhvr>
                                        <p:cTn id="41" dur="23">
                                          <p:stCondLst>
                                            <p:cond delay="569"/>
                                          </p:stCondLst>
                                        </p:cTn>
                                        <p:tgtEl>
                                          <p:spTgt spid="2055"/>
                                        </p:tgtEl>
                                      </p:cBhvr>
                                      <p:to x="100000" y="60000"/>
                                    </p:animScale>
                                    <p:animScale>
                                      <p:cBhvr>
                                        <p:cTn id="42" dur="145" decel="50000">
                                          <p:stCondLst>
                                            <p:cond delay="592"/>
                                          </p:stCondLst>
                                        </p:cTn>
                                        <p:tgtEl>
                                          <p:spTgt spid="2055"/>
                                        </p:tgtEl>
                                      </p:cBhvr>
                                      <p:to x="100000" y="100000"/>
                                    </p:animScale>
                                    <p:animScale>
                                      <p:cBhvr>
                                        <p:cTn id="43" dur="23">
                                          <p:stCondLst>
                                            <p:cond delay="1148"/>
                                          </p:stCondLst>
                                        </p:cTn>
                                        <p:tgtEl>
                                          <p:spTgt spid="2055"/>
                                        </p:tgtEl>
                                      </p:cBhvr>
                                      <p:to x="100000" y="80000"/>
                                    </p:animScale>
                                    <p:animScale>
                                      <p:cBhvr>
                                        <p:cTn id="44" dur="145" decel="50000">
                                          <p:stCondLst>
                                            <p:cond delay="1171"/>
                                          </p:stCondLst>
                                        </p:cTn>
                                        <p:tgtEl>
                                          <p:spTgt spid="2055"/>
                                        </p:tgtEl>
                                      </p:cBhvr>
                                      <p:to x="100000" y="100000"/>
                                    </p:animScale>
                                    <p:animScale>
                                      <p:cBhvr>
                                        <p:cTn id="45" dur="23">
                                          <p:stCondLst>
                                            <p:cond delay="1437"/>
                                          </p:stCondLst>
                                        </p:cTn>
                                        <p:tgtEl>
                                          <p:spTgt spid="2055"/>
                                        </p:tgtEl>
                                      </p:cBhvr>
                                      <p:to x="100000" y="90000"/>
                                    </p:animScale>
                                    <p:animScale>
                                      <p:cBhvr>
                                        <p:cTn id="46" dur="145" decel="50000">
                                          <p:stCondLst>
                                            <p:cond delay="1459"/>
                                          </p:stCondLst>
                                        </p:cTn>
                                        <p:tgtEl>
                                          <p:spTgt spid="2055"/>
                                        </p:tgtEl>
                                      </p:cBhvr>
                                      <p:to x="100000" y="100000"/>
                                    </p:animScale>
                                    <p:animScale>
                                      <p:cBhvr>
                                        <p:cTn id="47" dur="23">
                                          <p:stCondLst>
                                            <p:cond delay="1582"/>
                                          </p:stCondLst>
                                        </p:cTn>
                                        <p:tgtEl>
                                          <p:spTgt spid="2055"/>
                                        </p:tgtEl>
                                      </p:cBhvr>
                                      <p:to x="100000" y="95000"/>
                                    </p:animScale>
                                    <p:animScale>
                                      <p:cBhvr>
                                        <p:cTn id="48" dur="145" decel="50000">
                                          <p:stCondLst>
                                            <p:cond delay="1605"/>
                                          </p:stCondLst>
                                        </p:cTn>
                                        <p:tgtEl>
                                          <p:spTgt spid="2055"/>
                                        </p:tgtEl>
                                      </p:cBhvr>
                                      <p:to x="100000" y="100000"/>
                                    </p:animScale>
                                  </p:childTnLst>
                                </p:cTn>
                              </p:par>
                              <p:par>
                                <p:cTn id="49" presetID="21" presetClass="entr" presetSubtype="2" fill="hold" nodeType="withEffect">
                                  <p:stCondLst>
                                    <p:cond delay="1250"/>
                                  </p:stCondLst>
                                  <p:childTnLst>
                                    <p:set>
                                      <p:cBhvr>
                                        <p:cTn id="50" dur="1" fill="hold">
                                          <p:stCondLst>
                                            <p:cond delay="0"/>
                                          </p:stCondLst>
                                        </p:cTn>
                                        <p:tgtEl>
                                          <p:spTgt spid="2053"/>
                                        </p:tgtEl>
                                        <p:attrNameLst>
                                          <p:attrName>style.visibility</p:attrName>
                                        </p:attrNameLst>
                                      </p:cBhvr>
                                      <p:to>
                                        <p:strVal val="visible"/>
                                      </p:to>
                                    </p:set>
                                    <p:animEffect transition="in" filter="wheel(2)">
                                      <p:cBhvr>
                                        <p:cTn id="51" dur="175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683568" y="1052736"/>
            <a:ext cx="7488832" cy="4464496"/>
          </a:xfrm>
        </p:spPr>
        <p:txBody>
          <a:bodyPr>
            <a:normAutofit lnSpcReduction="10000"/>
          </a:bodyPr>
          <a:lstStyle/>
          <a:p>
            <a:pPr marL="0" indent="0" algn="ctr">
              <a:buNone/>
            </a:pPr>
            <a:r>
              <a:rPr lang="it-IT" sz="5400" dirty="0" smtClean="0"/>
              <a:t>Realizzato da</a:t>
            </a:r>
          </a:p>
          <a:p>
            <a:pPr marL="0" indent="0" algn="ctr">
              <a:buNone/>
            </a:pPr>
            <a:endParaRPr lang="it-IT" sz="5400" dirty="0" smtClean="0"/>
          </a:p>
          <a:p>
            <a:pPr marL="0" indent="0" algn="ctr">
              <a:buNone/>
            </a:pPr>
            <a:r>
              <a:rPr lang="it-IT" sz="5400" dirty="0" smtClean="0"/>
              <a:t>Aramnejad Dario</a:t>
            </a:r>
          </a:p>
          <a:p>
            <a:pPr marL="0" indent="0" algn="ctr">
              <a:buNone/>
            </a:pPr>
            <a:endParaRPr lang="it-IT" sz="5400" dirty="0" smtClean="0"/>
          </a:p>
          <a:p>
            <a:pPr marL="0" indent="0" algn="ctr">
              <a:buNone/>
            </a:pPr>
            <a:r>
              <a:rPr lang="it-IT" sz="5400" dirty="0" smtClean="0"/>
              <a:t>Ottanà Gabriele	</a:t>
            </a:r>
            <a:endParaRPr lang="it-IT" sz="5400" dirty="0"/>
          </a:p>
        </p:txBody>
      </p:sp>
    </p:spTree>
    <p:extLst>
      <p:ext uri="{BB962C8B-B14F-4D97-AF65-F5344CB8AC3E}">
        <p14:creationId xmlns:p14="http://schemas.microsoft.com/office/powerpoint/2010/main" val="1399624418"/>
      </p:ext>
    </p:extLst>
  </p:cSld>
  <p:clrMapOvr>
    <a:masterClrMapping/>
  </p:clrMapOvr>
  <mc:AlternateContent xmlns:mc="http://schemas.openxmlformats.org/markup-compatibility/2006" xmlns:p14="http://schemas.microsoft.com/office/powerpoint/2010/main">
    <mc:Choice Requires="p14">
      <p:transition spd="slow" p14:dur="5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750" fill="hold"/>
                                        <p:tgtEl>
                                          <p:spTgt spid="3"/>
                                        </p:tgtEl>
                                        <p:attrNameLst>
                                          <p:attrName>ppt_w</p:attrName>
                                        </p:attrNameLst>
                                      </p:cBhvr>
                                      <p:tavLst>
                                        <p:tav tm="0">
                                          <p:val>
                                            <p:fltVal val="0"/>
                                          </p:val>
                                        </p:tav>
                                        <p:tav tm="100000">
                                          <p:val>
                                            <p:strVal val="#ppt_w"/>
                                          </p:val>
                                        </p:tav>
                                      </p:tavLst>
                                    </p:anim>
                                    <p:anim calcmode="lin" valueType="num">
                                      <p:cBhvr>
                                        <p:cTn id="8" dur="1750" fill="hold"/>
                                        <p:tgtEl>
                                          <p:spTgt spid="3"/>
                                        </p:tgtEl>
                                        <p:attrNameLst>
                                          <p:attrName>ppt_h</p:attrName>
                                        </p:attrNameLst>
                                      </p:cBhvr>
                                      <p:tavLst>
                                        <p:tav tm="0">
                                          <p:val>
                                            <p:fltVal val="0"/>
                                          </p:val>
                                        </p:tav>
                                        <p:tav tm="100000">
                                          <p:val>
                                            <p:strVal val="#ppt_h"/>
                                          </p:val>
                                        </p:tav>
                                      </p:tavLst>
                                    </p:anim>
                                    <p:animEffect transition="in" filter="fade">
                                      <p:cBhvr>
                                        <p:cTn id="9"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5515757"/>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
</p:tagLst>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421</TotalTime>
  <Words>399</Words>
  <Application>Microsoft Office PowerPoint</Application>
  <PresentationFormat>Presentazione su schermo (4:3)</PresentationFormat>
  <Paragraphs>37</Paragraphs>
  <Slides>10</Slides>
  <Notes>2</Notes>
  <HiddenSlides>0</HiddenSlides>
  <MMClips>1</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10</vt:i4>
      </vt:variant>
    </vt:vector>
  </HeadingPairs>
  <TitlesOfParts>
    <vt:vector size="13" baseType="lpstr">
      <vt:lpstr>Arial</vt:lpstr>
      <vt:lpstr>Calibri</vt:lpstr>
      <vt:lpstr>Tema di Office</vt:lpstr>
      <vt:lpstr>Presentazione standard di PowerPoint</vt:lpstr>
      <vt:lpstr>Gita Scolastica in Calabria</vt:lpstr>
      <vt:lpstr>Seminara</vt:lpstr>
      <vt:lpstr>Scilla</vt:lpstr>
      <vt:lpstr>Reggio Calabria</vt:lpstr>
      <vt:lpstr>Museo Archeologico Nazionale</vt:lpstr>
      <vt:lpstr>Reperti Archeologici </vt:lpstr>
      <vt:lpstr>Lungomare Falcomatà</vt:lpstr>
      <vt:lpstr>Presentazione standard di PowerPoint</vt:lpstr>
      <vt:lpstr>Presentazione standard di PowerPoint</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Manuela Rossi</dc:creator>
  <cp:lastModifiedBy>vale .</cp:lastModifiedBy>
  <cp:revision>61</cp:revision>
  <dcterms:created xsi:type="dcterms:W3CDTF">2016-06-17T14:08:34Z</dcterms:created>
  <dcterms:modified xsi:type="dcterms:W3CDTF">2016-08-31T19:50:23Z</dcterms:modified>
</cp:coreProperties>
</file>