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6" r:id="rId2"/>
    <p:sldId id="289" r:id="rId3"/>
    <p:sldId id="301" r:id="rId4"/>
    <p:sldId id="295" r:id="rId5"/>
    <p:sldId id="305" r:id="rId6"/>
    <p:sldId id="304" r:id="rId7"/>
    <p:sldId id="302" r:id="rId8"/>
    <p:sldId id="306" r:id="rId9"/>
  </p:sldIdLst>
  <p:sldSz cx="9144000" cy="6858000" type="screen4x3"/>
  <p:notesSz cx="7104063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003A"/>
    <a:srgbClr val="000066"/>
    <a:srgbClr val="CC3300"/>
    <a:srgbClr val="FF3300"/>
    <a:srgbClr val="003300"/>
    <a:srgbClr val="006666"/>
    <a:srgbClr val="6E908A"/>
    <a:srgbClr val="666699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680" autoAdjust="0"/>
  </p:normalViewPr>
  <p:slideViewPr>
    <p:cSldViewPr>
      <p:cViewPr>
        <p:scale>
          <a:sx n="83" d="100"/>
          <a:sy n="83" d="100"/>
        </p:scale>
        <p:origin x="16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1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0A403AF4-6621-4358-8D6D-291F343645EE}" type="datetimeFigureOut">
              <a:rPr lang="it-IT" smtClean="0"/>
              <a:pPr/>
              <a:t>25/05/2022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86B0D9C0-1135-4B4F-9BF5-AF1F934AB25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8241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0D9C0-1135-4B4F-9BF5-AF1F934AB254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782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0D9C0-1135-4B4F-9BF5-AF1F934AB254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0434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ttangolo arrotondato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E907D-4832-4B84-BE40-65F790611FE1}" type="datetimeFigureOut">
              <a:rPr lang="it-IT" smtClean="0"/>
              <a:pPr/>
              <a:t>25/05/2022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C22EAB9-2135-4479-A7DE-C2B679B424A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E907D-4832-4B84-BE40-65F790611FE1}" type="datetimeFigureOut">
              <a:rPr lang="it-IT" smtClean="0"/>
              <a:pPr/>
              <a:t>25/05/2022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EAB9-2135-4479-A7DE-C2B679B424A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ttangolo arrotondato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E907D-4832-4B84-BE40-65F790611FE1}" type="datetimeFigureOut">
              <a:rPr lang="it-IT" smtClean="0"/>
              <a:pPr/>
              <a:t>25/05/2022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Rettangolo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C22EAB9-2135-4479-A7DE-C2B679B424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E907D-4832-4B84-BE40-65F790611FE1}" type="datetimeFigureOut">
              <a:rPr lang="it-IT" smtClean="0"/>
              <a:pPr/>
              <a:t>25/05/2022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EAB9-2135-4479-A7DE-C2B679B424A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E907D-4832-4B84-BE40-65F790611FE1}" type="datetimeFigureOut">
              <a:rPr lang="it-IT" smtClean="0"/>
              <a:pPr/>
              <a:t>25/05/2022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EAB9-2135-4479-A7DE-C2B679B424A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E907D-4832-4B84-BE40-65F790611FE1}" type="datetimeFigureOut">
              <a:rPr lang="it-IT" smtClean="0"/>
              <a:pPr/>
              <a:t>25/05/2022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EAB9-2135-4479-A7DE-C2B679B424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E907D-4832-4B84-BE40-65F790611FE1}" type="datetimeFigureOut">
              <a:rPr lang="it-IT" smtClean="0"/>
              <a:pPr/>
              <a:t>25/05/2022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EAB9-2135-4479-A7DE-C2B679B424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ttangolo arrotondato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E907D-4832-4B84-BE40-65F790611FE1}" type="datetimeFigureOut">
              <a:rPr lang="it-IT" smtClean="0"/>
              <a:pPr/>
              <a:t>25/05/2022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EAB9-2135-4479-A7DE-C2B679B424A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E907D-4832-4B84-BE40-65F790611FE1}" type="datetimeFigureOut">
              <a:rPr lang="it-IT" smtClean="0"/>
              <a:pPr/>
              <a:t>25/05/2022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C22EAB9-2135-4479-A7DE-C2B679B424A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Rettangolo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tangolo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E907D-4832-4B84-BE40-65F790611FE1}" type="datetimeFigureOut">
              <a:rPr lang="it-IT" smtClean="0"/>
              <a:pPr/>
              <a:t>25/05/2022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EAB9-2135-4479-A7DE-C2B679B424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E907D-4832-4B84-BE40-65F790611FE1}" type="datetimeFigureOut">
              <a:rPr lang="it-IT" smtClean="0"/>
              <a:pPr/>
              <a:t>25/05/2022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EAB9-2135-4479-A7DE-C2B679B424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ttangolo arrotondato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8AE907D-4832-4B84-BE40-65F790611FE1}" type="datetimeFigureOut">
              <a:rPr lang="it-IT" smtClean="0"/>
              <a:pPr/>
              <a:t>25/05/2022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C22EAB9-2135-4479-A7DE-C2B679B424A3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18" Type="http://schemas.microsoft.com/office/2007/relationships/hdphoto" Target="../media/hdphoto8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17" Type="http://schemas.openxmlformats.org/officeDocument/2006/relationships/image" Target="../media/image11.png"/><Relationship Id="rId2" Type="http://schemas.openxmlformats.org/officeDocument/2006/relationships/image" Target="../media/image3.png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microsoft.com/office/2007/relationships/hdphoto" Target="../media/hdphoto4.wdp"/><Relationship Id="rId19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microsoft.com/office/2007/relationships/hdphoto" Target="../media/hdphoto6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hyperlink" Target="https://it.wikipedia.org/wiki/File:Pizzolo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microsoft.com/office/2007/relationships/hdphoto" Target="../media/hdphoto11.wdp"/><Relationship Id="rId26" Type="http://schemas.microsoft.com/office/2007/relationships/hdphoto" Target="../media/hdphoto14.wdp"/><Relationship Id="rId39" Type="http://schemas.microsoft.com/office/2007/relationships/hdphoto" Target="../media/hdphoto17.wdp"/><Relationship Id="rId3" Type="http://schemas.microsoft.com/office/2007/relationships/hdphoto" Target="../media/hdphoto10.wdp"/><Relationship Id="rId21" Type="http://schemas.openxmlformats.org/officeDocument/2006/relationships/image" Target="../media/image46.png"/><Relationship Id="rId34" Type="http://schemas.openxmlformats.org/officeDocument/2006/relationships/image" Target="../media/image55.png"/><Relationship Id="rId42" Type="http://schemas.openxmlformats.org/officeDocument/2006/relationships/image" Target="../media/image60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5" Type="http://schemas.openxmlformats.org/officeDocument/2006/relationships/image" Target="../media/image48.png"/><Relationship Id="rId33" Type="http://schemas.openxmlformats.org/officeDocument/2006/relationships/image" Target="../media/image54.png"/><Relationship Id="rId38" Type="http://schemas.openxmlformats.org/officeDocument/2006/relationships/image" Target="../media/image58.png"/><Relationship Id="rId2" Type="http://schemas.openxmlformats.org/officeDocument/2006/relationships/image" Target="../media/image29.png"/><Relationship Id="rId16" Type="http://schemas.openxmlformats.org/officeDocument/2006/relationships/image" Target="../media/image42.png"/><Relationship Id="rId20" Type="http://schemas.openxmlformats.org/officeDocument/2006/relationships/image" Target="../media/image45.png"/><Relationship Id="rId29" Type="http://schemas.openxmlformats.org/officeDocument/2006/relationships/image" Target="../media/image50.png"/><Relationship Id="rId41" Type="http://schemas.microsoft.com/office/2007/relationships/hdphoto" Target="../media/hdphoto18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24" Type="http://schemas.microsoft.com/office/2007/relationships/hdphoto" Target="../media/hdphoto13.wdp"/><Relationship Id="rId32" Type="http://schemas.openxmlformats.org/officeDocument/2006/relationships/image" Target="../media/image53.png"/><Relationship Id="rId37" Type="http://schemas.openxmlformats.org/officeDocument/2006/relationships/image" Target="../media/image57.png"/><Relationship Id="rId40" Type="http://schemas.openxmlformats.org/officeDocument/2006/relationships/image" Target="../media/image59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7.png"/><Relationship Id="rId28" Type="http://schemas.microsoft.com/office/2007/relationships/hdphoto" Target="../media/hdphoto15.wdp"/><Relationship Id="rId36" Type="http://schemas.microsoft.com/office/2007/relationships/hdphoto" Target="../media/hdphoto16.wdp"/><Relationship Id="rId10" Type="http://schemas.openxmlformats.org/officeDocument/2006/relationships/image" Target="../media/image36.png"/><Relationship Id="rId19" Type="http://schemas.openxmlformats.org/officeDocument/2006/relationships/image" Target="../media/image44.png"/><Relationship Id="rId31" Type="http://schemas.openxmlformats.org/officeDocument/2006/relationships/image" Target="../media/image52.png"/><Relationship Id="rId44" Type="http://schemas.microsoft.com/office/2007/relationships/hdphoto" Target="../media/hdphoto19.wdp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microsoft.com/office/2007/relationships/hdphoto" Target="../media/hdphoto12.wdp"/><Relationship Id="rId27" Type="http://schemas.openxmlformats.org/officeDocument/2006/relationships/image" Target="../media/image49.png"/><Relationship Id="rId30" Type="http://schemas.openxmlformats.org/officeDocument/2006/relationships/image" Target="../media/image51.png"/><Relationship Id="rId35" Type="http://schemas.openxmlformats.org/officeDocument/2006/relationships/image" Target="../media/image56.png"/><Relationship Id="rId43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781" y="1628800"/>
            <a:ext cx="6408712" cy="1080120"/>
          </a:xfrm>
        </p:spPr>
        <p:txBody>
          <a:bodyPr>
            <a:noAutofit/>
          </a:bodyPr>
          <a:lstStyle/>
          <a:p>
            <a:r>
              <a:rPr lang="it-I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itchFamily="34" charset="0"/>
              </a:rPr>
              <a:t>PROGETTO FEED</a:t>
            </a:r>
            <a:endParaRPr lang="it-I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Condensed" pitchFamily="34" charset="0"/>
            </a:endParaRPr>
          </a:p>
        </p:txBody>
      </p:sp>
      <p:sp>
        <p:nvSpPr>
          <p:cNvPr id="8" name="Casella di testo 11"/>
          <p:cNvSpPr txBox="1"/>
          <p:nvPr/>
        </p:nvSpPr>
        <p:spPr>
          <a:xfrm>
            <a:off x="288132" y="154249"/>
            <a:ext cx="8495728" cy="81117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it-IT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itchFamily="34" charset="0"/>
                <a:ea typeface="Times New Roman"/>
                <a:cs typeface="Times New Roman"/>
              </a:rPr>
              <a:t>ISTITUTO COMPRENSIVO SAPONARA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it-IT" sz="1100" dirty="0">
                <a:solidFill>
                  <a:schemeClr val="tx1"/>
                </a:solidFill>
                <a:ea typeface="Calibri"/>
                <a:cs typeface="Times New Roman"/>
              </a:rPr>
              <a:t> </a:t>
            </a:r>
          </a:p>
        </p:txBody>
      </p:sp>
      <p:sp>
        <p:nvSpPr>
          <p:cNvPr id="14338" name="AutoShape 2" descr="Risultati immagini per MISTRET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" name="AutoShape 2" descr="Risultati immagini per cuore di argill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2051720" y="766445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tx2">
                    <a:lumMod val="50000"/>
                  </a:schemeClr>
                </a:solidFill>
                <a:latin typeface="Bahnschrift SemiCondensed" pitchFamily="34" charset="0"/>
                <a:ea typeface="Calibri"/>
                <a:cs typeface="Times New Roman"/>
              </a:rPr>
              <a:t>PLESSO ROMETTA MAREA</a:t>
            </a:r>
            <a:endParaRPr lang="it-IT" dirty="0">
              <a:solidFill>
                <a:schemeClr val="tx2">
                  <a:lumMod val="50000"/>
                </a:schemeClr>
              </a:solidFill>
              <a:latin typeface="Bahnschrift SemiCondensed" pitchFamily="34" charset="0"/>
              <a:ea typeface="Calibri"/>
              <a:cs typeface="Times New Roman"/>
            </a:endParaRPr>
          </a:p>
          <a:p>
            <a:pPr algn="ctr"/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3419872" y="6387296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itchFamily="34" charset="0"/>
              </a:rPr>
              <a:t>Anno scolastico 2021-22</a:t>
            </a:r>
          </a:p>
        </p:txBody>
      </p:sp>
      <p:sp>
        <p:nvSpPr>
          <p:cNvPr id="14" name="Sottotitolo 2"/>
          <p:cNvSpPr txBox="1">
            <a:spLocks/>
          </p:cNvSpPr>
          <p:nvPr/>
        </p:nvSpPr>
        <p:spPr>
          <a:xfrm>
            <a:off x="299591" y="1916832"/>
            <a:ext cx="8808913" cy="5760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it-I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itchFamily="34" charset="0"/>
              </a:rPr>
              <a:t>TERRITORIO CHE NUTRE 2.0 - NUTRIAMO IL TERRITORIO</a:t>
            </a:r>
            <a:endParaRPr lang="it-IT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Condensed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953766" y="3140968"/>
            <a:ext cx="5210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itchFamily="34" charset="0"/>
              </a:rPr>
              <a:t>Docente Prof. IGNAZIO SIDOTI – Referente Prof.ssa GRAZIELLA BORGIA</a:t>
            </a:r>
            <a:endParaRPr lang="it-IT" sz="14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Condensed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907704" y="1013247"/>
            <a:ext cx="496855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tx2">
                    <a:lumMod val="50000"/>
                  </a:schemeClr>
                </a:solidFill>
                <a:latin typeface="Bahnschrift SemiCondensed" pitchFamily="34" charset="0"/>
                <a:ea typeface="Calibri"/>
                <a:cs typeface="Times New Roman"/>
              </a:rPr>
              <a:t>Classe 1 sezione E</a:t>
            </a:r>
            <a:endParaRPr lang="it-IT" sz="1600" dirty="0">
              <a:solidFill>
                <a:schemeClr val="tx2">
                  <a:lumMod val="50000"/>
                </a:schemeClr>
              </a:solidFill>
              <a:latin typeface="Bahnschrift SemiCondensed" pitchFamily="34" charset="0"/>
              <a:ea typeface="Calibri"/>
              <a:cs typeface="Times New Roman"/>
            </a:endParaRPr>
          </a:p>
          <a:p>
            <a:pPr algn="ctr"/>
            <a:endParaRPr lang="it-IT" dirty="0"/>
          </a:p>
        </p:txBody>
      </p:sp>
      <p:pic>
        <p:nvPicPr>
          <p:cNvPr id="4098" name="Picture 2" descr="L'antica Messina nelle mappe del cartografo di Filippo II, Joan Martines –  VIDEO - Normanno.co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9" b="10889"/>
          <a:stretch/>
        </p:blipFill>
        <p:spPr bwMode="auto">
          <a:xfrm>
            <a:off x="2051720" y="3441995"/>
            <a:ext cx="4962027" cy="2912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6" name="CasellaDiTesto 25"/>
          <p:cNvSpPr txBox="1"/>
          <p:nvPr/>
        </p:nvSpPr>
        <p:spPr>
          <a:xfrm>
            <a:off x="1953766" y="6199013"/>
            <a:ext cx="555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Brush Script MT" pitchFamily="66" charset="0"/>
              </a:rPr>
              <a:t>Rhu</a:t>
            </a:r>
            <a:endParaRPr lang="it-IT" sz="1200" dirty="0">
              <a:solidFill>
                <a:schemeClr val="tx1">
                  <a:lumMod val="95000"/>
                  <a:lumOff val="5000"/>
                </a:schemeClr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1"/>
          <p:cNvSpPr txBox="1">
            <a:spLocks/>
          </p:cNvSpPr>
          <p:nvPr/>
        </p:nvSpPr>
        <p:spPr>
          <a:xfrm>
            <a:off x="683568" y="404664"/>
            <a:ext cx="7992888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AutoShape 2" descr="Risultati immagini per la farina di segale contiene glut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863588" y="1881698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itchFamily="34" charset="0"/>
              </a:rPr>
              <a:t>Prodotti della buona dieta mediterranea.</a:t>
            </a:r>
          </a:p>
          <a:p>
            <a:pPr algn="ctr"/>
            <a:r>
              <a:rPr lang="it-I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itchFamily="34" charset="0"/>
              </a:rPr>
              <a:t>Uno stile di vita, più che un semplice elenco di alimenti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39552" y="3496816"/>
            <a:ext cx="74888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itchFamily="34" charset="0"/>
              </a:rPr>
              <a:t>Tanti prodotti della nostra Terra:</a:t>
            </a:r>
          </a:p>
          <a:p>
            <a:pPr algn="ctr"/>
            <a:r>
              <a:rPr lang="it-IT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itchFamily="34" charset="0"/>
              </a:rPr>
              <a:t>farine, acqua, sole della Sicilia, </a:t>
            </a:r>
          </a:p>
          <a:p>
            <a:pPr algn="ctr"/>
            <a:r>
              <a:rPr lang="it-IT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itchFamily="34" charset="0"/>
              </a:rPr>
              <a:t>antiche tradizioni culinarie</a:t>
            </a:r>
          </a:p>
          <a:p>
            <a:pPr algn="ctr"/>
            <a:r>
              <a:rPr lang="it-IT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itchFamily="34" charset="0"/>
              </a:rPr>
              <a:t>danno forma a magie della cucina mediterranea</a:t>
            </a:r>
          </a:p>
          <a:p>
            <a:pPr algn="ctr"/>
            <a:r>
              <a:rPr lang="it-IT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itchFamily="34" charset="0"/>
              </a:rPr>
              <a:t>e del territorio messinese</a:t>
            </a:r>
            <a:endParaRPr lang="it-IT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Condensed" pitchFamily="34" charset="0"/>
            </a:endParaRP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683568" y="404664"/>
            <a:ext cx="7848872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COSA OFFRE IL TERRITORIO MESSINESE?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" name="Picture 6" descr="Capperi: ecco quello che non sapevi - Cibisaniegenui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550" y="4411856"/>
            <a:ext cx="2016224" cy="158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Corbezzolo contro la prostatite - Cure-Naturali.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08" b="100000" l="625" r="98625">
                        <a14:backgroundMark x1="20625" y1="22115" x2="20625" y2="22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52" y="5273299"/>
            <a:ext cx="1944216" cy="126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Mandarini &quot;Clementini&quot; Cassetta da 10 k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6333" l="0" r="98667">
                        <a14:backgroundMark x1="18333" y1="27833" x2="18333" y2="27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724" y="2718048"/>
            <a:ext cx="1862294" cy="1862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Basilico: Benefici E Usi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53" b="99579" l="845" r="99296">
                        <a14:backgroundMark x1="20423" y1="9053" x2="20000" y2="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661248"/>
            <a:ext cx="1516609" cy="101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8" descr="Asparagi, benefici per la salute, proprietà e controindicazioni.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439" b="100000" l="10000" r="96533">
                        <a14:backgroundMark x1="14667" y1="15718" x2="14667" y2="15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614" y="3079504"/>
            <a:ext cx="1987307" cy="977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Il limone (citrus limon) di Agrumaria Corleon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00" b="99300" l="0" r="97400">
                        <a14:backgroundMark x1="10300" y1="12300" x2="10300" y2="12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62" y="3807235"/>
            <a:ext cx="1641327" cy="164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Olio Extra Vergine di Oliva: la raccolta delle olive!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553" b="98835" l="0" r="98693">
                        <a14:backgroundMark x1="83497" y1="13010" x2="83497" y2="130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193" y="5401825"/>
            <a:ext cx="1584176" cy="133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 descr="I pomodori sono un frutto o un vegetale? - greenM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AutoShape 4" descr="I pomodori sono un frutto o un vegetale? - greenM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126" name="Picture 6" descr="I pomodori sono un frutto o un vegetale? - greenM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25" b="96875" l="1750" r="96500">
                        <a14:backgroundMark x1="7583" y1="9875" x2="7583" y2="9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480" y="5470160"/>
            <a:ext cx="1667682" cy="111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Farina di grano: come si riconosce? - Tom Press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000" b="92000" l="0" r="96400">
                        <a14:backgroundMark x1="37700" y1="18400" x2="37700" y2="18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501" y="3808969"/>
            <a:ext cx="2151496" cy="215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89917" l="3143" r="95500">
                        <a14:backgroundMark x1="10500" y1="5613" x2="10500" y2="5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73" y="5401825"/>
            <a:ext cx="1940048" cy="13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2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1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1"/>
          <p:cNvSpPr txBox="1">
            <a:spLocks/>
          </p:cNvSpPr>
          <p:nvPr/>
        </p:nvSpPr>
        <p:spPr>
          <a:xfrm>
            <a:off x="683568" y="404664"/>
            <a:ext cx="7848872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b="1" noProof="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LA PIZZA IN SICILIA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26727" y="1700808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Bahnschrift SemiCondensed" pitchFamily="34" charset="0"/>
              </a:rPr>
              <a:t>La </a:t>
            </a:r>
            <a:r>
              <a:rPr lang="it-IT" b="1" dirty="0">
                <a:solidFill>
                  <a:schemeClr val="bg1"/>
                </a:solidFill>
                <a:latin typeface="Bahnschrift SemiCondensed" pitchFamily="34" charset="0"/>
              </a:rPr>
              <a:t>pizza siciliana </a:t>
            </a:r>
            <a:r>
              <a:rPr lang="it-IT" dirty="0">
                <a:solidFill>
                  <a:schemeClr val="bg1"/>
                </a:solidFill>
                <a:latin typeface="Bahnschrift SemiCondensed" pitchFamily="34" charset="0"/>
              </a:rPr>
              <a:t>si riferisce a un insieme di varietà di modi di </a:t>
            </a:r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preparazione 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legate </a:t>
            </a:r>
            <a:r>
              <a:rPr lang="it-IT" dirty="0">
                <a:solidFill>
                  <a:schemeClr val="bg1"/>
                </a:solidFill>
                <a:latin typeface="Bahnschrift SemiCondensed" pitchFamily="34" charset="0"/>
              </a:rPr>
              <a:t>alla cultura e alla tradizione del </a:t>
            </a:r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luogo, 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caratteristiche </a:t>
            </a:r>
            <a:r>
              <a:rPr lang="it-IT" dirty="0">
                <a:solidFill>
                  <a:schemeClr val="bg1"/>
                </a:solidFill>
                <a:latin typeface="Bahnschrift SemiCondensed" pitchFamily="34" charset="0"/>
              </a:rPr>
              <a:t>per ogni </a:t>
            </a:r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città dell’Isola</a:t>
            </a:r>
            <a:endParaRPr lang="it-IT" dirty="0">
              <a:solidFill>
                <a:schemeClr val="bg1"/>
              </a:solidFill>
              <a:latin typeface="Bahnschrift SemiCondensed" pitchFamily="34" charset="0"/>
            </a:endParaRPr>
          </a:p>
        </p:txBody>
      </p:sp>
      <p:sp>
        <p:nvSpPr>
          <p:cNvPr id="2" name="AutoShape 2" descr="Risultati immagini per lo sfincione palermit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7" b="3449"/>
          <a:stretch/>
        </p:blipFill>
        <p:spPr>
          <a:xfrm>
            <a:off x="674601" y="3324224"/>
            <a:ext cx="2520676" cy="1487829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674601" y="4812053"/>
            <a:ext cx="2525983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1200" b="1" i="1" dirty="0" smtClean="0">
                <a:latin typeface="Bahnschrift SemiCondensed" pitchFamily="34" charset="0"/>
              </a:rPr>
              <a:t>Lo sfincione di Palermo</a:t>
            </a:r>
          </a:p>
        </p:txBody>
      </p:sp>
      <p:pic>
        <p:nvPicPr>
          <p:cNvPr id="8" name="Picture 21" descr="G:\UTENTE\architetto\Immagini\CIBI\index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4" t="5949" r="5719" b="6694"/>
          <a:stretch/>
        </p:blipFill>
        <p:spPr bwMode="auto">
          <a:xfrm>
            <a:off x="3385337" y="3334751"/>
            <a:ext cx="2409826" cy="145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8"/>
          <p:cNvSpPr/>
          <p:nvPr/>
        </p:nvSpPr>
        <p:spPr>
          <a:xfrm>
            <a:off x="3161266" y="4797152"/>
            <a:ext cx="2652536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1200" b="1" i="1" dirty="0" smtClean="0">
                <a:latin typeface="Bahnschrift SemiCondensed" pitchFamily="34" charset="0"/>
              </a:rPr>
              <a:t>U pituni  </a:t>
            </a:r>
            <a:r>
              <a:rPr lang="it-IT" sz="1200" b="1" i="1" dirty="0" err="1" smtClean="0">
                <a:latin typeface="Bahnschrift SemiCondensed" pitchFamily="34" charset="0"/>
              </a:rPr>
              <a:t>missinisi</a:t>
            </a:r>
            <a:endParaRPr lang="it-IT" sz="1200" b="1" i="1" dirty="0" smtClean="0">
              <a:latin typeface="Bahnschrift SemiCondensed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000111" y="6405695"/>
            <a:ext cx="2228325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1200" b="1" i="1" dirty="0" smtClean="0">
                <a:latin typeface="Bahnschrift SemiCondensed" pitchFamily="34" charset="0"/>
              </a:rPr>
              <a:t>La </a:t>
            </a:r>
            <a:r>
              <a:rPr lang="it-IT" sz="1200" b="1" i="1" dirty="0" err="1" smtClean="0">
                <a:latin typeface="Bahnschrift SemiCondensed" pitchFamily="34" charset="0"/>
              </a:rPr>
              <a:t>rianata</a:t>
            </a:r>
            <a:r>
              <a:rPr lang="it-IT" sz="1200" b="1" i="1" dirty="0" smtClean="0">
                <a:latin typeface="Bahnschrift SemiCondensed" pitchFamily="34" charset="0"/>
              </a:rPr>
              <a:t> di Trapani</a:t>
            </a:r>
          </a:p>
        </p:txBody>
      </p:sp>
      <p:pic>
        <p:nvPicPr>
          <p:cNvPr id="12" name="Immagine 11" descr="https://upload.wikimedia.org/wikipedia/commons/thumb/4/4c/Pizzolo.JPG/220px-Pizzolo.JPG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22" y="5089052"/>
            <a:ext cx="2509290" cy="13269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ttangolo 12"/>
          <p:cNvSpPr/>
          <p:nvPr/>
        </p:nvSpPr>
        <p:spPr>
          <a:xfrm>
            <a:off x="718676" y="6416009"/>
            <a:ext cx="2525983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1200" b="1" i="1" dirty="0" smtClean="0">
                <a:latin typeface="Bahnschrift SemiCondensed" pitchFamily="34" charset="0"/>
              </a:rPr>
              <a:t>U </a:t>
            </a:r>
            <a:r>
              <a:rPr lang="it-IT" sz="1200" b="1" i="1" dirty="0" err="1" smtClean="0">
                <a:latin typeface="Bahnschrift SemiCondensed" pitchFamily="34" charset="0"/>
              </a:rPr>
              <a:t>pizzolu</a:t>
            </a:r>
            <a:r>
              <a:rPr lang="it-IT" sz="1200" b="1" i="1" dirty="0" smtClean="0">
                <a:latin typeface="Bahnschrift SemiCondensed" pitchFamily="34" charset="0"/>
              </a:rPr>
              <a:t> di Siracusa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3304483" y="6405695"/>
            <a:ext cx="2482526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1200" b="1" i="1" dirty="0" smtClean="0">
                <a:latin typeface="Bahnschrift SemiCondensed" pitchFamily="34" charset="0"/>
              </a:rPr>
              <a:t>A scaccia di Ragusa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" t="13779" r="-1011" b="10676"/>
          <a:stretch/>
        </p:blipFill>
        <p:spPr>
          <a:xfrm>
            <a:off x="3442373" y="5078738"/>
            <a:ext cx="2434486" cy="132695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" t="14299" b="-1"/>
          <a:stretch/>
        </p:blipFill>
        <p:spPr>
          <a:xfrm>
            <a:off x="6000111" y="5089051"/>
            <a:ext cx="2244297" cy="1326957"/>
          </a:xfrm>
          <a:prstGeom prst="rect">
            <a:avLst/>
          </a:prstGeom>
        </p:spPr>
      </p:pic>
      <p:pic>
        <p:nvPicPr>
          <p:cNvPr id="19" name="Picture 16" descr="Risultati immagini per FOCACCIA MESSINESE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4" r="6565"/>
          <a:stretch/>
        </p:blipFill>
        <p:spPr bwMode="auto">
          <a:xfrm>
            <a:off x="6030597" y="3324224"/>
            <a:ext cx="2244297" cy="14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tangolo 20"/>
          <p:cNvSpPr/>
          <p:nvPr/>
        </p:nvSpPr>
        <p:spPr>
          <a:xfrm>
            <a:off x="5988381" y="4825953"/>
            <a:ext cx="2251783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1200" b="1" i="1" dirty="0" smtClean="0">
                <a:latin typeface="Bahnschrift SemiCondensed" pitchFamily="34" charset="0"/>
              </a:rPr>
              <a:t>La focaccia di Messina</a:t>
            </a:r>
          </a:p>
        </p:txBody>
      </p:sp>
    </p:spTree>
    <p:extLst>
      <p:ext uri="{BB962C8B-B14F-4D97-AF65-F5344CB8AC3E}">
        <p14:creationId xmlns:p14="http://schemas.microsoft.com/office/powerpoint/2010/main" val="195057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3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allAtOnce"/>
      <p:bldP spid="7" grpId="0" animBg="1"/>
      <p:bldP spid="9" grpId="0" animBg="1"/>
      <p:bldP spid="11" grpId="0" animBg="1"/>
      <p:bldP spid="13" grpId="0" animBg="1"/>
      <p:bldP spid="15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1"/>
          <p:cNvSpPr txBox="1">
            <a:spLocks/>
          </p:cNvSpPr>
          <p:nvPr/>
        </p:nvSpPr>
        <p:spPr>
          <a:xfrm>
            <a:off x="683568" y="404664"/>
            <a:ext cx="7992888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b="1" noProof="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LA PIZZA A MESSINA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07504" y="1556792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Bahnschrift SemiCondensed" pitchFamily="34" charset="0"/>
              </a:rPr>
              <a:t>A Messina e dintorni si cucina «</a:t>
            </a:r>
            <a:r>
              <a:rPr lang="it-IT" i="1" dirty="0">
                <a:solidFill>
                  <a:schemeClr val="bg1"/>
                </a:solidFill>
                <a:latin typeface="Bahnschrift SemiCondensed" pitchFamily="34" charset="0"/>
              </a:rPr>
              <a:t>u pituni </a:t>
            </a:r>
            <a:r>
              <a:rPr lang="it-IT" i="1" dirty="0" err="1">
                <a:solidFill>
                  <a:schemeClr val="bg1"/>
                </a:solidFill>
                <a:latin typeface="Bahnschrift SemiCondensed" pitchFamily="34" charset="0"/>
              </a:rPr>
              <a:t>missinisi</a:t>
            </a:r>
            <a:r>
              <a:rPr lang="it-IT" dirty="0">
                <a:solidFill>
                  <a:schemeClr val="bg1"/>
                </a:solidFill>
                <a:latin typeface="Bahnschrift SemiCondensed" pitchFamily="34" charset="0"/>
              </a:rPr>
              <a:t>» , una variante di calzone ripieno d'indivia, caciocavallo, pomodoro e acciughe salate. </a:t>
            </a:r>
          </a:p>
          <a:p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Si trova anche la </a:t>
            </a:r>
            <a:r>
              <a:rPr lang="it-IT" dirty="0">
                <a:solidFill>
                  <a:schemeClr val="bg1"/>
                </a:solidFill>
                <a:latin typeface="Bahnschrift SemiCondensed" pitchFamily="34" charset="0"/>
              </a:rPr>
              <a:t>focaccia alla messinese che, nella sua versione originale, prevede gli stessi </a:t>
            </a:r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ingredienti</a:t>
            </a:r>
            <a:r>
              <a:rPr lang="it-IT" dirty="0">
                <a:solidFill>
                  <a:schemeClr val="bg1"/>
                </a:solidFill>
                <a:latin typeface="Bahnschrift SemiCondensed" pitchFamily="34" charset="0"/>
              </a:rPr>
              <a:t> </a:t>
            </a:r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e un gusto davvero unico.</a:t>
            </a:r>
            <a:endParaRPr lang="it-IT" dirty="0">
              <a:solidFill>
                <a:schemeClr val="bg1"/>
              </a:solidFill>
              <a:latin typeface="Bahnschrift SemiCondensed" pitchFamily="34" charset="0"/>
            </a:endParaRPr>
          </a:p>
        </p:txBody>
      </p:sp>
      <p:sp>
        <p:nvSpPr>
          <p:cNvPr id="2" name="AutoShape 2" descr="Risultati immagini per FOCACCIA MESSINE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AutoShape 4" descr="Risultati immagini per FOCACCIA MESSINES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AutoShape 6" descr="Risultati immagini per FOCACCIA MESSINES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8" descr="Risultati immagini per FOCACCIA MESSINES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10" descr="Risultati immagini per FOCACCIA MESSINES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12" descr="Risultati immagini per FOCACCIA MESSINES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8" name="AutoShape 18" descr="Risultati immagini per PITUNI MESSINESE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9" name="AutoShape 20" descr="Risultati immagini per PITUNI MESSINESE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2411760" y="5813023"/>
            <a:ext cx="48288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i="1" dirty="0">
                <a:solidFill>
                  <a:schemeClr val="accent2">
                    <a:lumMod val="50000"/>
                  </a:schemeClr>
                </a:solidFill>
                <a:latin typeface="Bahnschrift SemiCondensed" pitchFamily="34" charset="0"/>
              </a:rPr>
              <a:t> </a:t>
            </a:r>
            <a:r>
              <a:rPr lang="it-IT" sz="1600" b="1" i="1" dirty="0" smtClean="0">
                <a:solidFill>
                  <a:schemeClr val="accent2">
                    <a:lumMod val="50000"/>
                  </a:schemeClr>
                </a:solidFill>
                <a:latin typeface="Bahnschrift SemiCondensed" pitchFamily="34" charset="0"/>
              </a:rPr>
              <a:t>a f</a:t>
            </a:r>
            <a:r>
              <a:rPr lang="it-IT" sz="1600" b="1" i="1" dirty="0" smtClean="0">
                <a:solidFill>
                  <a:schemeClr val="accent2">
                    <a:lumMod val="50000"/>
                  </a:schemeClr>
                </a:solidFill>
                <a:latin typeface="Bahnschrift SemiCondensed" pitchFamily="34" charset="0"/>
              </a:rPr>
              <a:t>ocaccia</a:t>
            </a:r>
            <a:endParaRPr lang="it-IT" sz="1600" b="1" i="1" dirty="0" smtClean="0">
              <a:solidFill>
                <a:schemeClr val="accent2">
                  <a:lumMod val="50000"/>
                </a:schemeClr>
              </a:solidFill>
              <a:latin typeface="Bahnschrift SemiCondensed" pitchFamily="34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1212140" y="5831225"/>
            <a:ext cx="14401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i="1" dirty="0" smtClean="0">
                <a:solidFill>
                  <a:schemeClr val="accent2">
                    <a:lumMod val="50000"/>
                  </a:schemeClr>
                </a:solidFill>
                <a:latin typeface="Bahnschrift SemiCondensed" pitchFamily="34" charset="0"/>
              </a:rPr>
              <a:t>u </a:t>
            </a:r>
            <a:r>
              <a:rPr lang="it-IT" sz="1600" b="1" i="1" dirty="0" smtClean="0">
                <a:solidFill>
                  <a:schemeClr val="accent2">
                    <a:lumMod val="50000"/>
                  </a:schemeClr>
                </a:solidFill>
                <a:latin typeface="Bahnschrift SemiCondensed" pitchFamily="34" charset="0"/>
              </a:rPr>
              <a:t>pituni</a:t>
            </a:r>
          </a:p>
        </p:txBody>
      </p:sp>
      <p:pic>
        <p:nvPicPr>
          <p:cNvPr id="6146" name="Picture 2" descr="Come preparare i pitoni messinesi: la ricetta tradizionale | Sikeli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2"/>
          <a:stretch/>
        </p:blipFill>
        <p:spPr bwMode="auto">
          <a:xfrm>
            <a:off x="467271" y="3359047"/>
            <a:ext cx="3231711" cy="2232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9" t="15644" r="6945" b="28154"/>
          <a:stretch/>
        </p:blipFill>
        <p:spPr>
          <a:xfrm>
            <a:off x="3258038" y="3535065"/>
            <a:ext cx="5182177" cy="24968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7550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allAtOnce"/>
      <p:bldP spid="16" grpId="0" build="allAtOnce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Braciole messinesi cotte alla brace - Ricette in Armonia Ricette in Armoni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1" b="7958"/>
          <a:stretch/>
        </p:blipFill>
        <p:spPr bwMode="auto">
          <a:xfrm>
            <a:off x="5970027" y="3431036"/>
            <a:ext cx="2775826" cy="2087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4" name="Picture 2" descr="Pesce stocco a ghiotta / un piatto casereccio delle trattorie messinesi!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" t="7437"/>
          <a:stretch/>
        </p:blipFill>
        <p:spPr bwMode="auto">
          <a:xfrm>
            <a:off x="2948522" y="3424815"/>
            <a:ext cx="2920339" cy="2099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8" name="Picture 6" descr="Pasta 'ncaciata alla messinese: la vera ricetta siciliana ⋆ La Cucina di  Bacc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27" r="7183" b="9528"/>
          <a:stretch/>
        </p:blipFill>
        <p:spPr bwMode="auto">
          <a:xfrm>
            <a:off x="429379" y="3429000"/>
            <a:ext cx="2360262" cy="21414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8" name="Titolo 1"/>
          <p:cNvSpPr txBox="1">
            <a:spLocks/>
          </p:cNvSpPr>
          <p:nvPr/>
        </p:nvSpPr>
        <p:spPr>
          <a:xfrm>
            <a:off x="683568" y="404664"/>
            <a:ext cx="7848872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b="1" noProof="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LA CUCINA MESSINESE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04180" y="1772816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Bahnschrift SemiCondensed" pitchFamily="34" charset="0"/>
              </a:rPr>
              <a:t>Pesce dello Stretto, carni bovine,</a:t>
            </a:r>
            <a:r>
              <a:rPr lang="it-IT" b="1" dirty="0">
                <a:solidFill>
                  <a:schemeClr val="bg1"/>
                </a:solidFill>
                <a:latin typeface="Bahnschrift SemiCondensed" pitchFamily="34" charset="0"/>
              </a:rPr>
              <a:t> olive, </a:t>
            </a:r>
            <a:r>
              <a:rPr lang="it-IT" b="1" dirty="0" smtClean="0">
                <a:solidFill>
                  <a:schemeClr val="bg1"/>
                </a:solidFill>
                <a:latin typeface="Bahnschrift SemiCondensed" pitchFamily="34" charset="0"/>
              </a:rPr>
              <a:t> </a:t>
            </a:r>
            <a:r>
              <a:rPr lang="it-IT" b="1" dirty="0">
                <a:solidFill>
                  <a:schemeClr val="bg1"/>
                </a:solidFill>
                <a:latin typeface="Bahnschrift SemiCondensed" pitchFamily="34" charset="0"/>
              </a:rPr>
              <a:t>erbe ed aromi della campagna, </a:t>
            </a:r>
            <a:r>
              <a:rPr lang="it-IT" b="1" dirty="0" smtClean="0">
                <a:solidFill>
                  <a:schemeClr val="bg1"/>
                </a:solidFill>
                <a:latin typeface="Bahnschrift SemiCondensed" pitchFamily="34" charset="0"/>
              </a:rPr>
              <a:t> 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  <a:latin typeface="Bahnschrift SemiCondensed" pitchFamily="34" charset="0"/>
              </a:rPr>
              <a:t>spezie isolane, ortaggi e verdure 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  <a:latin typeface="Bahnschrift SemiCondensed" pitchFamily="34" charset="0"/>
              </a:rPr>
              <a:t>per piatti unici della tavola messinese</a:t>
            </a:r>
          </a:p>
          <a:p>
            <a:pPr algn="ctr"/>
            <a:r>
              <a:rPr lang="it-IT" dirty="0"/>
              <a:t> 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" name="AutoShape 2" descr="Risultati immagini per lo sfincione palermit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2" descr="Risultati immagini per la granita e brioche sicilia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5" name="Rettangolo 24"/>
          <p:cNvSpPr/>
          <p:nvPr/>
        </p:nvSpPr>
        <p:spPr>
          <a:xfrm>
            <a:off x="2949683" y="5661248"/>
            <a:ext cx="30243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i="1" dirty="0" err="1" smtClean="0">
                <a:latin typeface="Bahnschrift SemiCondensed" pitchFamily="34" charset="0"/>
              </a:rPr>
              <a:t>Piscistoccu</a:t>
            </a:r>
            <a:r>
              <a:rPr lang="it-IT" sz="1200" b="1" i="1" dirty="0" smtClean="0">
                <a:latin typeface="Bahnschrift SemiCondensed" pitchFamily="34" charset="0"/>
              </a:rPr>
              <a:t>  </a:t>
            </a:r>
            <a:r>
              <a:rPr lang="it-IT" sz="1200" b="1" i="1" dirty="0" err="1" smtClean="0">
                <a:latin typeface="Bahnschrift SemiCondensed" pitchFamily="34" charset="0"/>
              </a:rPr>
              <a:t>a’</a:t>
            </a:r>
            <a:r>
              <a:rPr lang="it-IT" sz="1200" b="1" i="1" dirty="0" smtClean="0">
                <a:latin typeface="Bahnschrift SemiCondensed" pitchFamily="34" charset="0"/>
              </a:rPr>
              <a:t> ghiotta messinese</a:t>
            </a:r>
          </a:p>
        </p:txBody>
      </p:sp>
      <p:sp>
        <p:nvSpPr>
          <p:cNvPr id="26" name="Rettangolo 25"/>
          <p:cNvSpPr/>
          <p:nvPr/>
        </p:nvSpPr>
        <p:spPr>
          <a:xfrm>
            <a:off x="6165933" y="5655145"/>
            <a:ext cx="22803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i="1" dirty="0" smtClean="0">
                <a:latin typeface="Bahnschrift SemiCondensed" pitchFamily="34" charset="0"/>
              </a:rPr>
              <a:t>Spiedini di braciole alla messinese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500326" y="5678975"/>
            <a:ext cx="22803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i="1" dirty="0" smtClean="0">
                <a:latin typeface="Bahnschrift SemiCondensed" pitchFamily="34" charset="0"/>
              </a:rPr>
              <a:t>Pasta ‘</a:t>
            </a:r>
            <a:r>
              <a:rPr lang="it-IT" sz="1200" b="1" i="1" dirty="0" err="1" smtClean="0">
                <a:latin typeface="Bahnschrift SemiCondensed" pitchFamily="34" charset="0"/>
              </a:rPr>
              <a:t>ncasciata</a:t>
            </a:r>
            <a:r>
              <a:rPr lang="it-IT" sz="1200" b="1" i="1" dirty="0" smtClean="0">
                <a:latin typeface="Bahnschrift SemiCondensed" pitchFamily="34" charset="0"/>
              </a:rPr>
              <a:t> alla messinese</a:t>
            </a:r>
          </a:p>
        </p:txBody>
      </p:sp>
    </p:spTree>
    <p:extLst>
      <p:ext uri="{BB962C8B-B14F-4D97-AF65-F5344CB8AC3E}">
        <p14:creationId xmlns:p14="http://schemas.microsoft.com/office/powerpoint/2010/main" val="143419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allAtOnce"/>
      <p:bldP spid="25" grpId="0"/>
      <p:bldP spid="26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1"/>
          <p:cNvSpPr txBox="1">
            <a:spLocks/>
          </p:cNvSpPr>
          <p:nvPr/>
        </p:nvSpPr>
        <p:spPr>
          <a:xfrm>
            <a:off x="683568" y="404664"/>
            <a:ext cx="7848872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it-IT" sz="4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L’ARTE DEI DOLCI </a:t>
            </a:r>
            <a:r>
              <a:rPr lang="it-IT" sz="4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MEDITERRANEI</a:t>
            </a:r>
            <a:endParaRPr lang="it-IT" sz="44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81600" y="1628800"/>
            <a:ext cx="87849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 smtClean="0">
                <a:solidFill>
                  <a:schemeClr val="bg1"/>
                </a:solidFill>
                <a:latin typeface="Bahnschrift SemiCondensed" pitchFamily="34" charset="0"/>
              </a:rPr>
              <a:t>L'arte </a:t>
            </a:r>
            <a:r>
              <a:rPr lang="it-IT" b="1" dirty="0">
                <a:solidFill>
                  <a:schemeClr val="bg1"/>
                </a:solidFill>
                <a:latin typeface="Bahnschrift SemiCondensed" pitchFamily="34" charset="0"/>
              </a:rPr>
              <a:t>dolciaria tradizionale </a:t>
            </a:r>
            <a:r>
              <a:rPr lang="it-IT" b="1" dirty="0" smtClean="0">
                <a:solidFill>
                  <a:schemeClr val="bg1"/>
                </a:solidFill>
                <a:latin typeface="Bahnschrift SemiCondensed" pitchFamily="34" charset="0"/>
              </a:rPr>
              <a:t>dell‘Isola</a:t>
            </a:r>
            <a:r>
              <a:rPr lang="it-IT" b="1" dirty="0">
                <a:solidFill>
                  <a:schemeClr val="bg1"/>
                </a:solidFill>
                <a:latin typeface="Bahnschrift SemiCondensed" pitchFamily="34" charset="0"/>
              </a:rPr>
              <a:t>, </a:t>
            </a:r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mostra </a:t>
            </a:r>
            <a:r>
              <a:rPr lang="it-IT" dirty="0">
                <a:solidFill>
                  <a:schemeClr val="bg1"/>
                </a:solidFill>
                <a:latin typeface="Bahnschrift SemiCondensed" pitchFamily="34" charset="0"/>
              </a:rPr>
              <a:t>tracce e </a:t>
            </a:r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contributi di tutte le culture che si sono stabilite in Sicilia, dalla dominazione degli Arabi, </a:t>
            </a:r>
            <a:r>
              <a:rPr lang="it-IT" dirty="0">
                <a:solidFill>
                  <a:schemeClr val="bg1"/>
                </a:solidFill>
                <a:latin typeface="Bahnschrift SemiCondensed" pitchFamily="34" charset="0"/>
              </a:rPr>
              <a:t>introducendo alcuni </a:t>
            </a:r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ingredienti </a:t>
            </a:r>
            <a:r>
              <a:rPr lang="it-IT" dirty="0">
                <a:solidFill>
                  <a:schemeClr val="bg1"/>
                </a:solidFill>
                <a:latin typeface="Bahnschrift SemiCondensed" pitchFamily="34" charset="0"/>
              </a:rPr>
              <a:t>quali il pistacchio, la cannella e lo zucchero, di cui si fa largo uso nella preparazione di molti dolci </a:t>
            </a:r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siciliani, all’arte tradizionale contadina, compresi i dolci inventati dalle monache di clausura .</a:t>
            </a:r>
          </a:p>
          <a:p>
            <a:pPr algn="just"/>
            <a:r>
              <a:rPr lang="it-IT" dirty="0"/>
              <a:t> 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" name="AutoShape 2" descr="Risultati immagini per lo sfincione palermit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2" descr="Risultati immagini per la granita e brioche sicilia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7412" name="Picture 4" descr="Immagine correlat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9" t="-857" b="857"/>
          <a:stretch/>
        </p:blipFill>
        <p:spPr bwMode="auto">
          <a:xfrm>
            <a:off x="827584" y="3284984"/>
            <a:ext cx="3672408" cy="2696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7414" name="Picture 6" descr="Risultati immagini per paste di mandorle e pistacchio sicilia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84984"/>
            <a:ext cx="3574349" cy="26840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5" name="Rettangolo 24"/>
          <p:cNvSpPr/>
          <p:nvPr/>
        </p:nvSpPr>
        <p:spPr>
          <a:xfrm>
            <a:off x="841455" y="5996479"/>
            <a:ext cx="36845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b="1" i="1" dirty="0" smtClean="0">
                <a:solidFill>
                  <a:srgbClr val="800000"/>
                </a:solidFill>
                <a:latin typeface="Bahnschrift SemiCondensed" pitchFamily="34" charset="0"/>
              </a:rPr>
              <a:t>La granita limone con briosce</a:t>
            </a:r>
          </a:p>
        </p:txBody>
      </p:sp>
      <p:sp>
        <p:nvSpPr>
          <p:cNvPr id="26" name="Rettangolo 25"/>
          <p:cNvSpPr/>
          <p:nvPr/>
        </p:nvSpPr>
        <p:spPr>
          <a:xfrm>
            <a:off x="4670058" y="6005347"/>
            <a:ext cx="35743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b="1" i="1" dirty="0" smtClean="0">
                <a:solidFill>
                  <a:srgbClr val="800000"/>
                </a:solidFill>
                <a:latin typeface="Bahnschrift SemiCondensed" pitchFamily="34" charset="0"/>
              </a:rPr>
              <a:t>Dolci di mandorle e pistacchi</a:t>
            </a:r>
          </a:p>
        </p:txBody>
      </p:sp>
    </p:spTree>
    <p:extLst>
      <p:ext uri="{BB962C8B-B14F-4D97-AF65-F5344CB8AC3E}">
        <p14:creationId xmlns:p14="http://schemas.microsoft.com/office/powerpoint/2010/main" val="13454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2" dur="2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allAtOnce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1"/>
          <p:cNvSpPr txBox="1">
            <a:spLocks/>
          </p:cNvSpPr>
          <p:nvPr/>
        </p:nvSpPr>
        <p:spPr>
          <a:xfrm>
            <a:off x="683568" y="404664"/>
            <a:ext cx="7848872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 DOLCI A MESSINA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04180" y="1772816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Farina, zucchero, mandorle, limone, cacao, ricotta e passione… 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  <a:latin typeface="Bahnschrift SemiCondensed" pitchFamily="34" charset="0"/>
              </a:rPr>
              <a:t>ingredienti che danno vita a prelibatezze per il palato di tutto il mondo </a:t>
            </a:r>
          </a:p>
          <a:p>
            <a:pPr algn="just"/>
            <a:r>
              <a:rPr lang="it-IT" dirty="0"/>
              <a:t> 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" name="AutoShape 2" descr="Risultati immagini per lo sfincione palermit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2" descr="Risultati immagini per la granita e brioche sicilia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5" name="Rettangolo 24"/>
          <p:cNvSpPr/>
          <p:nvPr/>
        </p:nvSpPr>
        <p:spPr>
          <a:xfrm>
            <a:off x="611560" y="5370127"/>
            <a:ext cx="28130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600" b="1" i="1" dirty="0" err="1" smtClean="0">
                <a:solidFill>
                  <a:schemeClr val="accent4">
                    <a:lumMod val="50000"/>
                  </a:schemeClr>
                </a:solidFill>
                <a:latin typeface="Bahnschrift SemiCondensed" pitchFamily="34" charset="0"/>
              </a:rPr>
              <a:t>Piparelle</a:t>
            </a:r>
            <a:endParaRPr lang="it-IT" sz="1600" b="1" i="1" dirty="0" smtClean="0">
              <a:solidFill>
                <a:schemeClr val="accent4">
                  <a:lumMod val="50000"/>
                </a:schemeClr>
              </a:solidFill>
              <a:latin typeface="Bahnschrift SemiCondensed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3571048" y="5384249"/>
            <a:ext cx="2280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b="1" i="1" dirty="0" smtClean="0">
                <a:solidFill>
                  <a:schemeClr val="accent4">
                    <a:lumMod val="50000"/>
                  </a:schemeClr>
                </a:solidFill>
                <a:latin typeface="Bahnschrift SemiCondensed" pitchFamily="34" charset="0"/>
              </a:rPr>
              <a:t>Pignolata limone e cioccolato</a:t>
            </a:r>
          </a:p>
        </p:txBody>
      </p:sp>
      <p:pic>
        <p:nvPicPr>
          <p:cNvPr id="1026" name="Picture 2" descr="Pignolata messinese limone e cioccolato dolci tipici siciliani 1 K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3" b="11220"/>
          <a:stretch/>
        </p:blipFill>
        <p:spPr bwMode="auto">
          <a:xfrm>
            <a:off x="3571048" y="3535039"/>
            <a:ext cx="2280360" cy="1795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 ricetta delle Piparelle, dolci tipici di Messina – Si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24128"/>
            <a:ext cx="2768810" cy="1800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tangolo 13"/>
          <p:cNvSpPr/>
          <p:nvPr/>
        </p:nvSpPr>
        <p:spPr>
          <a:xfrm>
            <a:off x="5940151" y="5364807"/>
            <a:ext cx="26135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b="1" i="1" dirty="0" smtClean="0">
                <a:solidFill>
                  <a:schemeClr val="accent4">
                    <a:lumMod val="50000"/>
                  </a:schemeClr>
                </a:solidFill>
                <a:latin typeface="Bahnschrift SemiCondensed" pitchFamily="34" charset="0"/>
              </a:rPr>
              <a:t>Sospiri di monaca</a:t>
            </a:r>
          </a:p>
        </p:txBody>
      </p:sp>
      <p:pic>
        <p:nvPicPr>
          <p:cNvPr id="1032" name="Picture 8" descr="Sospiri di Monaca Messinesi ricetta di un dolce irresistibile -  SiciliafanSiciliaf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633" y="3541013"/>
            <a:ext cx="2580114" cy="1783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41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5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2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7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14" presetClass="entr" presetSubtype="5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2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250"/>
                            </p:stCondLst>
                            <p:childTnLst>
                              <p:par>
                                <p:cTn id="3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allAtOnce"/>
      <p:bldP spid="25" grpId="0"/>
      <p:bldP spid="26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1"/>
          <p:cNvSpPr txBox="1">
            <a:spLocks/>
          </p:cNvSpPr>
          <p:nvPr/>
        </p:nvSpPr>
        <p:spPr>
          <a:xfrm>
            <a:off x="683568" y="404664"/>
            <a:ext cx="7848872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PIRAMIDE ALIMENTARE MESSINESE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304180" y="1772816"/>
            <a:ext cx="8784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Bahnschrift SemiCondensed" pitchFamily="34" charset="0"/>
              </a:rPr>
              <a:t>Ma</a:t>
            </a:r>
            <a:r>
              <a:rPr lang="it-IT" b="1" dirty="0" smtClean="0">
                <a:solidFill>
                  <a:schemeClr val="bg1"/>
                </a:solidFill>
                <a:latin typeface="Bahnschrift SemiCondensed" pitchFamily="34" charset="0"/>
              </a:rPr>
              <a:t>… </a:t>
            </a:r>
            <a:r>
              <a:rPr lang="it-IT" sz="2400" b="1" dirty="0" smtClean="0">
                <a:solidFill>
                  <a:schemeClr val="bg1"/>
                </a:solidFill>
                <a:latin typeface="Bahnschrift SemiCondensed" pitchFamily="34" charset="0"/>
              </a:rPr>
              <a:t>attenzione</a:t>
            </a:r>
            <a:r>
              <a:rPr lang="it-IT" b="1" dirty="0" smtClean="0">
                <a:solidFill>
                  <a:schemeClr val="bg1"/>
                </a:solidFill>
                <a:latin typeface="Bahnschrift SemiCondensed" pitchFamily="34" charset="0"/>
              </a:rPr>
              <a:t> </a:t>
            </a:r>
            <a:r>
              <a:rPr lang="it-IT" sz="2400" b="1" dirty="0" smtClean="0">
                <a:solidFill>
                  <a:schemeClr val="bg1"/>
                </a:solidFill>
                <a:latin typeface="Bahnschrift SemiCondensed" pitchFamily="34" charset="0"/>
              </a:rPr>
              <a:t>alla dieta</a:t>
            </a:r>
            <a:r>
              <a:rPr lang="it-IT" b="1" dirty="0" smtClean="0">
                <a:solidFill>
                  <a:schemeClr val="bg1"/>
                </a:solidFill>
                <a:latin typeface="Bahnschrift SemiCondensed" pitchFamily="34" charset="0"/>
              </a:rPr>
              <a:t>! </a:t>
            </a:r>
            <a:r>
              <a:rPr lang="it-IT" sz="2400" b="1" dirty="0" smtClean="0">
                <a:solidFill>
                  <a:schemeClr val="bg1"/>
                </a:solidFill>
                <a:latin typeface="Bahnschrift SemiCondensed" pitchFamily="34" charset="0"/>
              </a:rPr>
              <a:t>Mai eccedere.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  <a:latin typeface="Bahnschrift SemiCondensed" pitchFamily="34" charset="0"/>
              </a:rPr>
              <a:t>Bisogna sempre trovare un compromesso tra la bontà dei prodotti messinesi 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  <a:latin typeface="Bahnschrift SemiCondensed" pitchFamily="34" charset="0"/>
              </a:rPr>
              <a:t>e una dieta alimentare corretta 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" name="AutoShape 2" descr="Risultati immagini per lo sfincione palermita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2" descr="Risultati immagini per la granita e brioche sicilia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Triangolo isoscele 2"/>
          <p:cNvSpPr/>
          <p:nvPr/>
        </p:nvSpPr>
        <p:spPr>
          <a:xfrm>
            <a:off x="1331640" y="3134971"/>
            <a:ext cx="6840760" cy="3511464"/>
          </a:xfrm>
          <a:prstGeom prst="triangle">
            <a:avLst>
              <a:gd name="adj" fmla="val 48682"/>
            </a:avLst>
          </a:prstGeom>
          <a:solidFill>
            <a:srgbClr val="00003A"/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1 6"/>
          <p:cNvCxnSpPr/>
          <p:nvPr/>
        </p:nvCxnSpPr>
        <p:spPr>
          <a:xfrm>
            <a:off x="2195736" y="5733256"/>
            <a:ext cx="501168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2913102" y="4909291"/>
            <a:ext cx="3531106" cy="13288"/>
          </a:xfrm>
          <a:prstGeom prst="line">
            <a:avLst/>
          </a:prstGeom>
          <a:ln w="28575">
            <a:solidFill>
              <a:srgbClr val="CC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1547664" y="6453336"/>
            <a:ext cx="64807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963027" y="6436319"/>
            <a:ext cx="7488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Condensed" pitchFamily="34" charset="0"/>
              </a:rPr>
              <a:t>BERE ACQUA</a:t>
            </a:r>
            <a:endParaRPr lang="it-IT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Condensed" pitchFamily="34" charset="0"/>
            </a:endParaRPr>
          </a:p>
        </p:txBody>
      </p:sp>
      <p:sp>
        <p:nvSpPr>
          <p:cNvPr id="12" name="AutoShape 2" descr="Ciliegia Italia - Vendita Online Ciliegie Fresch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86780" y1="26280" x2="86780" y2="262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157" y="5988939"/>
            <a:ext cx="759338" cy="474586"/>
          </a:xfrm>
          <a:prstGeom prst="rect">
            <a:avLst/>
          </a:prstGeom>
        </p:spPr>
      </p:pic>
      <p:cxnSp>
        <p:nvCxnSpPr>
          <p:cNvPr id="26" name="Connettore 1 25"/>
          <p:cNvCxnSpPr/>
          <p:nvPr/>
        </p:nvCxnSpPr>
        <p:spPr>
          <a:xfrm>
            <a:off x="3741500" y="5733256"/>
            <a:ext cx="0" cy="72008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182" y="5854565"/>
            <a:ext cx="912854" cy="685165"/>
          </a:xfrm>
          <a:prstGeom prst="rect">
            <a:avLst/>
          </a:prstGeom>
        </p:spPr>
      </p:pic>
      <p:pic>
        <p:nvPicPr>
          <p:cNvPr id="31" name="Immagin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173" y="6015098"/>
            <a:ext cx="886036" cy="528977"/>
          </a:xfrm>
          <a:prstGeom prst="rect">
            <a:avLst/>
          </a:prstGeom>
        </p:spPr>
      </p:pic>
      <p:pic>
        <p:nvPicPr>
          <p:cNvPr id="33" name="Immagine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95" y="5839149"/>
            <a:ext cx="836802" cy="628082"/>
          </a:xfrm>
          <a:prstGeom prst="rect">
            <a:avLst/>
          </a:prstGeom>
        </p:spPr>
      </p:pic>
      <p:pic>
        <p:nvPicPr>
          <p:cNvPr id="27" name="Immagin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85802" y="5543365"/>
            <a:ext cx="767490" cy="935964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86" y="6027437"/>
            <a:ext cx="608618" cy="608618"/>
          </a:xfrm>
          <a:prstGeom prst="rect">
            <a:avLst/>
          </a:prstGeom>
        </p:spPr>
      </p:pic>
      <p:pic>
        <p:nvPicPr>
          <p:cNvPr id="34" name="Immagine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133" y="5707906"/>
            <a:ext cx="890567" cy="890567"/>
          </a:xfrm>
          <a:prstGeom prst="rect">
            <a:avLst/>
          </a:prstGeom>
        </p:spPr>
      </p:pic>
      <p:cxnSp>
        <p:nvCxnSpPr>
          <p:cNvPr id="35" name="Connettore 1 34"/>
          <p:cNvCxnSpPr/>
          <p:nvPr/>
        </p:nvCxnSpPr>
        <p:spPr>
          <a:xfrm>
            <a:off x="5836076" y="5733256"/>
            <a:ext cx="0" cy="72008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magin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27" y="6035022"/>
            <a:ext cx="661406" cy="468186"/>
          </a:xfrm>
          <a:prstGeom prst="rect">
            <a:avLst/>
          </a:prstGeom>
        </p:spPr>
      </p:pic>
      <p:pic>
        <p:nvPicPr>
          <p:cNvPr id="36" name="Immagine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685" y="5106596"/>
            <a:ext cx="896301" cy="672985"/>
          </a:xfrm>
          <a:prstGeom prst="rect">
            <a:avLst/>
          </a:prstGeom>
        </p:spPr>
      </p:pic>
      <p:pic>
        <p:nvPicPr>
          <p:cNvPr id="37" name="Immagine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428" y="5112706"/>
            <a:ext cx="626886" cy="397917"/>
          </a:xfrm>
          <a:prstGeom prst="rect">
            <a:avLst/>
          </a:prstGeom>
        </p:spPr>
      </p:pic>
      <p:pic>
        <p:nvPicPr>
          <p:cNvPr id="39" name="Immagine 3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281" y="5675263"/>
            <a:ext cx="741620" cy="512702"/>
          </a:xfrm>
          <a:prstGeom prst="rect">
            <a:avLst/>
          </a:prstGeom>
        </p:spPr>
      </p:pic>
      <p:cxnSp>
        <p:nvCxnSpPr>
          <p:cNvPr id="41" name="Connettore 1 40"/>
          <p:cNvCxnSpPr/>
          <p:nvPr/>
        </p:nvCxnSpPr>
        <p:spPr>
          <a:xfrm>
            <a:off x="3678053" y="4149080"/>
            <a:ext cx="2046075" cy="0"/>
          </a:xfrm>
          <a:prstGeom prst="line">
            <a:avLst/>
          </a:prstGeom>
          <a:ln w="28575">
            <a:solidFill>
              <a:srgbClr val="CC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Immagine 3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263" y="3562068"/>
            <a:ext cx="851164" cy="851164"/>
          </a:xfrm>
          <a:prstGeom prst="rect">
            <a:avLst/>
          </a:prstGeom>
        </p:spPr>
      </p:pic>
      <p:pic>
        <p:nvPicPr>
          <p:cNvPr id="43" name="Immagine 4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487" y="4518838"/>
            <a:ext cx="674931" cy="505546"/>
          </a:xfrm>
          <a:prstGeom prst="rect">
            <a:avLst/>
          </a:prstGeom>
        </p:spPr>
      </p:pic>
      <p:pic>
        <p:nvPicPr>
          <p:cNvPr id="45" name="Immagine 4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330" y="5023028"/>
            <a:ext cx="622124" cy="782237"/>
          </a:xfrm>
          <a:prstGeom prst="rect">
            <a:avLst/>
          </a:prstGeom>
        </p:spPr>
      </p:pic>
      <p:pic>
        <p:nvPicPr>
          <p:cNvPr id="48" name="Immagine 47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backgroundMark x1="24138" y1="30934" x2="24138" y2="309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887" y="4209318"/>
            <a:ext cx="1040591" cy="781042"/>
          </a:xfrm>
          <a:prstGeom prst="rect">
            <a:avLst/>
          </a:prstGeom>
        </p:spPr>
      </p:pic>
      <p:pic>
        <p:nvPicPr>
          <p:cNvPr id="49" name="Immagine 48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82353" l="442" r="100000">
                        <a14:backgroundMark x1="12069" y1="5819" x2="12069" y2="58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029" y="4703772"/>
            <a:ext cx="939037" cy="704817"/>
          </a:xfrm>
          <a:prstGeom prst="rect">
            <a:avLst/>
          </a:prstGeom>
        </p:spPr>
      </p:pic>
      <p:cxnSp>
        <p:nvCxnSpPr>
          <p:cNvPr id="50" name="Connettore 1 49"/>
          <p:cNvCxnSpPr/>
          <p:nvPr/>
        </p:nvCxnSpPr>
        <p:spPr>
          <a:xfrm>
            <a:off x="4716016" y="4172869"/>
            <a:ext cx="0" cy="1543557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Immagine 5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939" y="4856699"/>
            <a:ext cx="688215" cy="611135"/>
          </a:xfrm>
          <a:prstGeom prst="rect">
            <a:avLst/>
          </a:prstGeom>
        </p:spPr>
      </p:pic>
      <p:pic>
        <p:nvPicPr>
          <p:cNvPr id="53" name="Immagine 52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3137" b="96471" l="6545" r="98168">
                        <a14:backgroundMark x1="27225" y1="17647" x2="27225" y2="1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51" y="5149046"/>
            <a:ext cx="539196" cy="359935"/>
          </a:xfrm>
          <a:prstGeom prst="rect">
            <a:avLst/>
          </a:prstGeom>
        </p:spPr>
      </p:pic>
      <p:pic>
        <p:nvPicPr>
          <p:cNvPr id="38" name="Immagine 37"/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626" b="89925" l="2753" r="92950">
                        <a14:backgroundMark x1="9011" y1="5006" x2="9011" y2="50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556" y="4861763"/>
            <a:ext cx="628706" cy="419137"/>
          </a:xfrm>
          <a:prstGeom prst="rect">
            <a:avLst/>
          </a:prstGeom>
        </p:spPr>
      </p:pic>
      <p:pic>
        <p:nvPicPr>
          <p:cNvPr id="54" name="Immagine 53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>
                        <a14:backgroundMark x1="68404" y1="17879" x2="68404" y2="17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360" y="5336377"/>
            <a:ext cx="443357" cy="477298"/>
          </a:xfrm>
          <a:prstGeom prst="rect">
            <a:avLst/>
          </a:prstGeom>
        </p:spPr>
      </p:pic>
      <p:pic>
        <p:nvPicPr>
          <p:cNvPr id="55" name="Immagine 54"/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49" y="4104611"/>
            <a:ext cx="856601" cy="481838"/>
          </a:xfrm>
          <a:prstGeom prst="rect">
            <a:avLst/>
          </a:prstGeom>
        </p:spPr>
      </p:pic>
      <p:pic>
        <p:nvPicPr>
          <p:cNvPr id="56" name="Immagine 55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036" y="4220001"/>
            <a:ext cx="568695" cy="293060"/>
          </a:xfrm>
          <a:prstGeom prst="rect">
            <a:avLst/>
          </a:prstGeom>
        </p:spPr>
      </p:pic>
      <p:pic>
        <p:nvPicPr>
          <p:cNvPr id="57" name="Immagine 56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788" y="3018478"/>
            <a:ext cx="803912" cy="543823"/>
          </a:xfrm>
          <a:prstGeom prst="rect">
            <a:avLst/>
          </a:prstGeom>
        </p:spPr>
      </p:pic>
      <p:pic>
        <p:nvPicPr>
          <p:cNvPr id="58" name="Immagine 57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632" y="3842134"/>
            <a:ext cx="882917" cy="500521"/>
          </a:xfrm>
          <a:prstGeom prst="rect">
            <a:avLst/>
          </a:prstGeom>
        </p:spPr>
      </p:pic>
      <p:sp>
        <p:nvSpPr>
          <p:cNvPr id="60" name="CasellaDiTesto 59"/>
          <p:cNvSpPr txBox="1"/>
          <p:nvPr/>
        </p:nvSpPr>
        <p:spPr>
          <a:xfrm>
            <a:off x="4427916" y="5690564"/>
            <a:ext cx="743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verdura</a:t>
            </a:r>
            <a:endParaRPr lang="it-IT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CasellaDiTesto 60"/>
          <p:cNvSpPr txBox="1"/>
          <p:nvPr/>
        </p:nvSpPr>
        <p:spPr>
          <a:xfrm>
            <a:off x="2616345" y="5709734"/>
            <a:ext cx="743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frutta</a:t>
            </a:r>
            <a:endParaRPr lang="it-IT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2" name="CasellaDiTesto 61"/>
          <p:cNvSpPr txBox="1"/>
          <p:nvPr/>
        </p:nvSpPr>
        <p:spPr>
          <a:xfrm>
            <a:off x="5804034" y="5845289"/>
            <a:ext cx="1574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pasta, riso, pane</a:t>
            </a:r>
            <a:endParaRPr lang="it-IT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3" name="CasellaDiTesto 62"/>
          <p:cNvSpPr txBox="1"/>
          <p:nvPr/>
        </p:nvSpPr>
        <p:spPr>
          <a:xfrm>
            <a:off x="5070179" y="5523423"/>
            <a:ext cx="1574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olio d’oliva</a:t>
            </a:r>
            <a:endParaRPr lang="it-IT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4" name="CasellaDiTesto 63"/>
          <p:cNvSpPr txBox="1"/>
          <p:nvPr/>
        </p:nvSpPr>
        <p:spPr>
          <a:xfrm>
            <a:off x="4867400" y="4895194"/>
            <a:ext cx="1864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erbe, spezie, cipolle</a:t>
            </a:r>
            <a:endParaRPr lang="it-IT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5" name="CasellaDiTesto 64"/>
          <p:cNvSpPr txBox="1"/>
          <p:nvPr/>
        </p:nvSpPr>
        <p:spPr>
          <a:xfrm>
            <a:off x="3970127" y="4276871"/>
            <a:ext cx="7597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pollame</a:t>
            </a:r>
            <a:endParaRPr lang="it-IT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6" name="CasellaDiTesto 65"/>
          <p:cNvSpPr txBox="1"/>
          <p:nvPr/>
        </p:nvSpPr>
        <p:spPr>
          <a:xfrm>
            <a:off x="5100831" y="4682549"/>
            <a:ext cx="7756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legumi</a:t>
            </a:r>
            <a:endParaRPr lang="it-IT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68" name="Immagine 67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924" y="6004859"/>
            <a:ext cx="791235" cy="552546"/>
          </a:xfrm>
          <a:prstGeom prst="rect">
            <a:avLst/>
          </a:prstGeom>
        </p:spPr>
      </p:pic>
      <p:sp>
        <p:nvSpPr>
          <p:cNvPr id="69" name="CasellaDiTesto 68"/>
          <p:cNvSpPr txBox="1"/>
          <p:nvPr/>
        </p:nvSpPr>
        <p:spPr>
          <a:xfrm>
            <a:off x="2501446" y="5516738"/>
            <a:ext cx="19863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rgbClr val="CC3300"/>
                </a:solidFill>
                <a:latin typeface="Arial Black" panose="020B0A04020102020204" pitchFamily="34" charset="0"/>
              </a:rPr>
              <a:t>Latte, </a:t>
            </a:r>
            <a:r>
              <a:rPr lang="it-IT" sz="1000" dirty="0" err="1" smtClean="0">
                <a:solidFill>
                  <a:srgbClr val="CC3300"/>
                </a:solidFill>
                <a:latin typeface="Arial Black" panose="020B0A04020102020204" pitchFamily="34" charset="0"/>
              </a:rPr>
              <a:t>yougurt</a:t>
            </a:r>
            <a:r>
              <a:rPr lang="it-IT" sz="1000" dirty="0" smtClean="0">
                <a:solidFill>
                  <a:srgbClr val="CC3300"/>
                </a:solidFill>
                <a:latin typeface="Arial Black" panose="020B0A04020102020204" pitchFamily="34" charset="0"/>
              </a:rPr>
              <a:t> e formaggi</a:t>
            </a:r>
            <a:endParaRPr lang="it-IT" sz="1000" dirty="0">
              <a:solidFill>
                <a:srgbClr val="CC3300"/>
              </a:solidFill>
              <a:latin typeface="Arial Black" panose="020B0A04020102020204" pitchFamily="34" charset="0"/>
            </a:endParaRPr>
          </a:p>
        </p:txBody>
      </p:sp>
      <p:pic>
        <p:nvPicPr>
          <p:cNvPr id="70" name="Immagine 69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073" y="5080383"/>
            <a:ext cx="624356" cy="624356"/>
          </a:xfrm>
          <a:prstGeom prst="rect">
            <a:avLst/>
          </a:prstGeom>
        </p:spPr>
      </p:pic>
      <p:sp>
        <p:nvSpPr>
          <p:cNvPr id="72" name="CasellaDiTesto 71"/>
          <p:cNvSpPr txBox="1"/>
          <p:nvPr/>
        </p:nvSpPr>
        <p:spPr>
          <a:xfrm>
            <a:off x="5324080" y="4252726"/>
            <a:ext cx="588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uova</a:t>
            </a:r>
            <a:endParaRPr lang="it-IT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3" name="CasellaDiTesto 72"/>
          <p:cNvSpPr txBox="1"/>
          <p:nvPr/>
        </p:nvSpPr>
        <p:spPr>
          <a:xfrm>
            <a:off x="3647430" y="4553990"/>
            <a:ext cx="7597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pesce</a:t>
            </a:r>
            <a:endParaRPr lang="it-IT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4" name="CasellaDiTesto 73"/>
          <p:cNvSpPr txBox="1"/>
          <p:nvPr/>
        </p:nvSpPr>
        <p:spPr>
          <a:xfrm>
            <a:off x="4679119" y="3549589"/>
            <a:ext cx="7597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dolce</a:t>
            </a:r>
            <a:endParaRPr lang="it-IT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5" name="CasellaDiTesto 74"/>
          <p:cNvSpPr txBox="1"/>
          <p:nvPr/>
        </p:nvSpPr>
        <p:spPr>
          <a:xfrm>
            <a:off x="5006468" y="3964740"/>
            <a:ext cx="7597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carne</a:t>
            </a:r>
            <a:endParaRPr lang="it-IT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76" name="Immagine 75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351" y="3622192"/>
            <a:ext cx="766567" cy="574925"/>
          </a:xfrm>
          <a:prstGeom prst="rect">
            <a:avLst/>
          </a:prstGeom>
        </p:spPr>
      </p:pic>
      <p:sp>
        <p:nvSpPr>
          <p:cNvPr id="77" name="CasellaDiTesto 76"/>
          <p:cNvSpPr txBox="1"/>
          <p:nvPr/>
        </p:nvSpPr>
        <p:spPr>
          <a:xfrm>
            <a:off x="3031776" y="5014822"/>
            <a:ext cx="1592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rgbClr val="CC3300"/>
                </a:solidFill>
                <a:latin typeface="Arial Black" panose="020B0A04020102020204" pitchFamily="34" charset="0"/>
              </a:rPr>
              <a:t>frutta secca, olive</a:t>
            </a:r>
            <a:endParaRPr lang="it-IT" sz="1000" dirty="0">
              <a:solidFill>
                <a:srgbClr val="CC3300"/>
              </a:solidFill>
              <a:latin typeface="Arial Black" panose="020B0A04020102020204" pitchFamily="34" charset="0"/>
            </a:endParaRPr>
          </a:p>
        </p:txBody>
      </p:sp>
      <p:sp>
        <p:nvSpPr>
          <p:cNvPr id="78" name="CasellaDiTesto 77"/>
          <p:cNvSpPr txBox="1"/>
          <p:nvPr/>
        </p:nvSpPr>
        <p:spPr>
          <a:xfrm>
            <a:off x="3707956" y="3973323"/>
            <a:ext cx="7597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salumi</a:t>
            </a:r>
            <a:endParaRPr lang="it-IT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9" name="CasellaDiTesto 78"/>
          <p:cNvSpPr txBox="1"/>
          <p:nvPr/>
        </p:nvSpPr>
        <p:spPr>
          <a:xfrm>
            <a:off x="4292235" y="4000529"/>
            <a:ext cx="9340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 smtClean="0">
                <a:solidFill>
                  <a:srgbClr val="800000"/>
                </a:solidFill>
                <a:latin typeface="Arial Black" panose="020B0A04020102020204" pitchFamily="34" charset="0"/>
              </a:rPr>
              <a:t>focaccia </a:t>
            </a:r>
            <a:r>
              <a:rPr lang="it-IT" sz="1000" i="1" dirty="0" err="1" smtClean="0">
                <a:solidFill>
                  <a:srgbClr val="800000"/>
                </a:solidFill>
                <a:latin typeface="Arial Black" panose="020B0A04020102020204" pitchFamily="34" charset="0"/>
              </a:rPr>
              <a:t>missinisi</a:t>
            </a:r>
            <a:endParaRPr lang="it-IT" sz="1000" i="1" dirty="0">
              <a:solidFill>
                <a:srgbClr val="8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81" name="Immagine 80"/>
          <p:cNvPicPr>
            <a:picLocks noChangeAspect="1"/>
          </p:cNvPicPr>
          <p:nvPr/>
        </p:nvPicPr>
        <p:blipFill>
          <a:blip r:embed="rId35" cstate="print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970" y="3175320"/>
            <a:ext cx="940572" cy="626656"/>
          </a:xfrm>
          <a:prstGeom prst="rect">
            <a:avLst/>
          </a:prstGeom>
        </p:spPr>
      </p:pic>
      <p:sp>
        <p:nvSpPr>
          <p:cNvPr id="82" name="CasellaDiTesto 81"/>
          <p:cNvSpPr txBox="1"/>
          <p:nvPr/>
        </p:nvSpPr>
        <p:spPr>
          <a:xfrm>
            <a:off x="3088566" y="3435085"/>
            <a:ext cx="1305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 smtClean="0">
                <a:solidFill>
                  <a:srgbClr val="800000"/>
                </a:solidFill>
                <a:latin typeface="Arial Black" panose="020B0A04020102020204" pitchFamily="34" charset="0"/>
              </a:rPr>
              <a:t>granita limone </a:t>
            </a:r>
          </a:p>
          <a:p>
            <a:r>
              <a:rPr lang="it-IT" sz="1000" i="1" dirty="0" smtClean="0">
                <a:solidFill>
                  <a:srgbClr val="800000"/>
                </a:solidFill>
                <a:latin typeface="Arial Black" panose="020B0A04020102020204" pitchFamily="34" charset="0"/>
              </a:rPr>
              <a:t>con briosce</a:t>
            </a:r>
            <a:endParaRPr lang="it-IT" sz="1000" i="1" dirty="0">
              <a:solidFill>
                <a:srgbClr val="800000"/>
              </a:solidFill>
              <a:latin typeface="Arial Black" panose="020B0A04020102020204" pitchFamily="34" charset="0"/>
            </a:endParaRPr>
          </a:p>
        </p:txBody>
      </p:sp>
      <p:sp>
        <p:nvSpPr>
          <p:cNvPr id="83" name="CasellaDiTesto 82"/>
          <p:cNvSpPr txBox="1"/>
          <p:nvPr/>
        </p:nvSpPr>
        <p:spPr>
          <a:xfrm>
            <a:off x="5621337" y="3791129"/>
            <a:ext cx="1305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 err="1" smtClean="0">
                <a:solidFill>
                  <a:srgbClr val="800000"/>
                </a:solidFill>
                <a:latin typeface="Arial Black" panose="020B0A04020102020204" pitchFamily="34" charset="0"/>
              </a:rPr>
              <a:t>bracioli</a:t>
            </a:r>
            <a:r>
              <a:rPr lang="it-IT" sz="1000" i="1" dirty="0" smtClean="0">
                <a:solidFill>
                  <a:srgbClr val="800000"/>
                </a:solidFill>
                <a:latin typeface="Arial Black" panose="020B0A04020102020204" pitchFamily="34" charset="0"/>
              </a:rPr>
              <a:t> </a:t>
            </a:r>
            <a:r>
              <a:rPr lang="it-IT" sz="1000" i="1" dirty="0" err="1" smtClean="0">
                <a:solidFill>
                  <a:srgbClr val="800000"/>
                </a:solidFill>
                <a:latin typeface="Arial Black" panose="020B0A04020102020204" pitchFamily="34" charset="0"/>
              </a:rPr>
              <a:t>messinisi</a:t>
            </a:r>
            <a:endParaRPr lang="it-IT" sz="1000" i="1" dirty="0">
              <a:solidFill>
                <a:srgbClr val="800000"/>
              </a:solidFill>
              <a:latin typeface="Arial Black" panose="020B0A04020102020204" pitchFamily="34" charset="0"/>
            </a:endParaRPr>
          </a:p>
        </p:txBody>
      </p:sp>
      <p:sp>
        <p:nvSpPr>
          <p:cNvPr id="85" name="CasellaDiTesto 84"/>
          <p:cNvSpPr txBox="1"/>
          <p:nvPr/>
        </p:nvSpPr>
        <p:spPr>
          <a:xfrm>
            <a:off x="3761711" y="5211681"/>
            <a:ext cx="1167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ricotta infornata</a:t>
            </a:r>
            <a:endParaRPr lang="it-IT" sz="1000" i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2" name="Immagine 31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444" y="6024326"/>
            <a:ext cx="978950" cy="489475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8460" b="89899" l="9975" r="96843">
                        <a14:backgroundMark x1="26894" y1="14773" x2="26894" y2="147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879" y="5898994"/>
            <a:ext cx="677484" cy="677484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40" cstate="print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10000" b="90000" l="10000" r="90000">
                        <a14:backgroundMark x1="28010" y1="36822" x2="28010" y2="368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529" y="5862579"/>
            <a:ext cx="1008112" cy="655953"/>
          </a:xfrm>
          <a:prstGeom prst="rect">
            <a:avLst/>
          </a:prstGeom>
        </p:spPr>
      </p:pic>
      <p:sp>
        <p:nvSpPr>
          <p:cNvPr id="67" name="CasellaDiTesto 66"/>
          <p:cNvSpPr txBox="1"/>
          <p:nvPr/>
        </p:nvSpPr>
        <p:spPr>
          <a:xfrm>
            <a:off x="5238380" y="3275700"/>
            <a:ext cx="1305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 err="1" smtClean="0">
                <a:solidFill>
                  <a:srgbClr val="800000"/>
                </a:solidFill>
                <a:latin typeface="Arial Black" panose="020B0A04020102020204" pitchFamily="34" charset="0"/>
              </a:rPr>
              <a:t>piggniulata</a:t>
            </a:r>
            <a:r>
              <a:rPr lang="it-IT" sz="1000" i="1" dirty="0" smtClean="0">
                <a:solidFill>
                  <a:srgbClr val="800000"/>
                </a:solidFill>
                <a:latin typeface="Arial Black" panose="020B0A04020102020204" pitchFamily="34" charset="0"/>
              </a:rPr>
              <a:t> </a:t>
            </a:r>
            <a:r>
              <a:rPr lang="it-IT" sz="1000" i="1" dirty="0" err="1" smtClean="0">
                <a:solidFill>
                  <a:srgbClr val="800000"/>
                </a:solidFill>
                <a:latin typeface="Arial Black" panose="020B0A04020102020204" pitchFamily="34" charset="0"/>
              </a:rPr>
              <a:t>missinisi</a:t>
            </a:r>
            <a:endParaRPr lang="it-IT" sz="1000" i="1" dirty="0">
              <a:solidFill>
                <a:srgbClr val="8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72" y="5141415"/>
            <a:ext cx="1464085" cy="165744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3" cstate="print">
            <a:extLst>
              <a:ext uri="{BEBA8EAE-BF5A-486C-A8C5-ECC9F3942E4B}">
                <a14:imgProps xmlns:a14="http://schemas.microsoft.com/office/drawing/2010/main">
                  <a14:imgLayer r:embed="rId44">
                    <a14:imgEffect>
                      <a14:backgroundRemoval t="0" b="100000" l="0" r="100000">
                        <a14:backgroundMark x1="24231" y1="5279" x2="24231" y2="527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579" y="4429705"/>
            <a:ext cx="634665" cy="416194"/>
          </a:xfrm>
          <a:prstGeom prst="rect">
            <a:avLst/>
          </a:prstGeom>
        </p:spPr>
      </p:pic>
      <p:sp>
        <p:nvSpPr>
          <p:cNvPr id="84" name="CasellaDiTesto 83"/>
          <p:cNvSpPr txBox="1"/>
          <p:nvPr/>
        </p:nvSpPr>
        <p:spPr>
          <a:xfrm>
            <a:off x="4138470" y="4644020"/>
            <a:ext cx="1305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piscistoccu</a:t>
            </a:r>
            <a:r>
              <a:rPr lang="it-IT" sz="1000" i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a ghiotta</a:t>
            </a:r>
            <a:endParaRPr lang="it-IT" sz="1000" i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87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750"/>
                            </p:stCondLst>
                            <p:childTnLst>
                              <p:par>
                                <p:cTn id="4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750"/>
                            </p:stCondLst>
                            <p:childTnLst>
                              <p:par>
                                <p:cTn id="4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750"/>
                            </p:stCondLst>
                            <p:childTnLst>
                              <p:par>
                                <p:cTn id="6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750"/>
                            </p:stCondLst>
                            <p:childTnLst>
                              <p:par>
                                <p:cTn id="65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425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750"/>
                            </p:stCondLst>
                            <p:childTnLst>
                              <p:par>
                                <p:cTn id="86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7250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750"/>
                            </p:stCondLst>
                            <p:childTnLst>
                              <p:par>
                                <p:cTn id="107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250"/>
                            </p:stCondLst>
                            <p:childTnLst>
                              <p:par>
                                <p:cTn id="1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750"/>
                            </p:stCondLst>
                            <p:childTnLst>
                              <p:par>
                                <p:cTn id="1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2750"/>
                            </p:stCondLst>
                            <p:childTnLst>
                              <p:par>
                                <p:cTn id="145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allAtOnce"/>
      <p:bldP spid="15" grpId="0" build="p"/>
      <p:bldP spid="79" grpId="0"/>
      <p:bldP spid="82" grpId="0"/>
      <p:bldP spid="83" grpId="0"/>
      <p:bldP spid="67" grpId="0"/>
      <p:bldP spid="8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niverso">
  <a:themeElements>
    <a:clrScheme name="Univers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Univers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nivers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3893</TotalTime>
  <Words>439</Words>
  <Application>Microsoft Office PowerPoint</Application>
  <PresentationFormat>Presentazione su schermo (4:3)</PresentationFormat>
  <Paragraphs>81</Paragraphs>
  <Slides>8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7" baseType="lpstr">
      <vt:lpstr>Arial Black</vt:lpstr>
      <vt:lpstr>Bahnschrift SemiCondensed</vt:lpstr>
      <vt:lpstr>Brush Script MT</vt:lpstr>
      <vt:lpstr>Calibri</vt:lpstr>
      <vt:lpstr>Franklin Gothic Book</vt:lpstr>
      <vt:lpstr>Perpetua</vt:lpstr>
      <vt:lpstr>Times New Roman</vt:lpstr>
      <vt:lpstr>Wingdings 2</vt:lpstr>
      <vt:lpstr>Universo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COMUNI DAL MEDIOEVO AI GIORNI NOSTRI</dc:title>
  <dc:creator>Server</dc:creator>
  <cp:lastModifiedBy>Roberta</cp:lastModifiedBy>
  <cp:revision>257</cp:revision>
  <cp:lastPrinted>2016-05-17T17:26:25Z</cp:lastPrinted>
  <dcterms:created xsi:type="dcterms:W3CDTF">2016-02-20T08:39:01Z</dcterms:created>
  <dcterms:modified xsi:type="dcterms:W3CDTF">2022-05-25T09:23:20Z</dcterms:modified>
</cp:coreProperties>
</file>